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256" r:id="rId2"/>
    <p:sldId id="259" r:id="rId3"/>
    <p:sldId id="257" r:id="rId4"/>
    <p:sldId id="260" r:id="rId5"/>
    <p:sldId id="261" r:id="rId6"/>
    <p:sldId id="271" r:id="rId7"/>
    <p:sldId id="273" r:id="rId8"/>
    <p:sldId id="274" r:id="rId9"/>
    <p:sldId id="276" r:id="rId10"/>
    <p:sldId id="281" r:id="rId11"/>
    <p:sldId id="262" r:id="rId12"/>
    <p:sldId id="27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85" r:id="rId22"/>
    <p:sldId id="279" r:id="rId23"/>
    <p:sldId id="277" r:id="rId24"/>
    <p:sldId id="278" r:id="rId25"/>
    <p:sldId id="280" r:id="rId26"/>
    <p:sldId id="282" r:id="rId27"/>
    <p:sldId id="283" r:id="rId28"/>
    <p:sldId id="286" r:id="rId29"/>
  </p:sldIdLst>
  <p:sldSz cx="9144000" cy="6858000" type="screen4x3"/>
  <p:notesSz cx="6858000" cy="9144000"/>
  <p:custDataLst>
    <p:tags r:id="rId31"/>
  </p:custDataLst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webPr encoding="windows-1253"/>
  <p:showPr showNarration="1">
    <p:present/>
    <p:sldAll/>
    <p:penClr>
      <a:prstClr val="red"/>
    </p:penClr>
  </p:showPr>
  <p:clrMru>
    <a:srgbClr val="2DA2B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1506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κεφαλίδας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2 - Θέση ημερομηνίας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6996C-02CA-41F3-86B3-776087D1204D}" type="datetimeFigureOut">
              <a:rPr lang="el-GR" smtClean="0"/>
              <a:pPr/>
              <a:t>6/4/2019</a:t>
            </a:fld>
            <a:endParaRPr lang="el-GR"/>
          </a:p>
        </p:txBody>
      </p:sp>
      <p:sp>
        <p:nvSpPr>
          <p:cNvPr id="4" name="3 - Θέση εικόνας διαφάνειας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4 - Θέση σημειώσεων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5E1FA-5C88-4C66-9049-BB287B80EDD2}" type="slidenum">
              <a:rPr lang="el-GR" smtClean="0"/>
              <a:pPr/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1</a:t>
            </a:fld>
            <a:endParaRPr lang="el-G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10</a:t>
            </a:fld>
            <a:endParaRPr lang="el-G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11</a:t>
            </a:fld>
            <a:endParaRPr lang="el-G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12</a:t>
            </a:fld>
            <a:endParaRPr lang="el-G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13</a:t>
            </a:fld>
            <a:endParaRPr lang="el-G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14</a:t>
            </a:fld>
            <a:endParaRPr lang="el-G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15</a:t>
            </a:fld>
            <a:endParaRPr lang="el-G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16</a:t>
            </a:fld>
            <a:endParaRPr lang="el-G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17</a:t>
            </a:fld>
            <a:endParaRPr lang="el-G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18</a:t>
            </a:fld>
            <a:endParaRPr lang="el-G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19</a:t>
            </a:fld>
            <a:endParaRPr lang="el-G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2</a:t>
            </a:fld>
            <a:endParaRPr lang="el-G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20</a:t>
            </a:fld>
            <a:endParaRPr lang="el-G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21</a:t>
            </a:fld>
            <a:endParaRPr lang="el-G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22</a:t>
            </a:fld>
            <a:endParaRPr lang="el-G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23</a:t>
            </a:fld>
            <a:endParaRPr lang="el-G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24</a:t>
            </a:fld>
            <a:endParaRPr lang="el-G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25</a:t>
            </a:fld>
            <a:endParaRPr lang="el-G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26</a:t>
            </a:fld>
            <a:endParaRPr lang="el-G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27</a:t>
            </a:fld>
            <a:endParaRPr lang="el-G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28</a:t>
            </a:fld>
            <a:endParaRPr lang="el-G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3</a:t>
            </a:fld>
            <a:endParaRPr lang="el-G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4</a:t>
            </a:fld>
            <a:endParaRPr lang="el-G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5</a:t>
            </a:fld>
            <a:endParaRPr lang="el-G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6</a:t>
            </a:fld>
            <a:endParaRPr lang="el-G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7</a:t>
            </a:fld>
            <a:endParaRPr lang="el-G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8</a:t>
            </a:fld>
            <a:endParaRPr lang="el-G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5E1FA-5C88-4C66-9049-BB287B80EDD2}" type="slidenum">
              <a:rPr lang="el-GR" smtClean="0"/>
              <a:pPr/>
              <a:t>9</a:t>
            </a:fld>
            <a:endParaRPr lang="el-G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- Ορθογώνιο τρίγωνο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- Τίτλος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17" name="16 - Υπότιτλος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l-GR" smtClean="0"/>
              <a:t>Κάντε κλικ για να επεξεργαστείτε τον υπότιτλο του υποδείγματος</a:t>
            </a:r>
            <a:endParaRPr kumimoji="0" lang="en-US"/>
          </a:p>
        </p:txBody>
      </p:sp>
      <p:grpSp>
        <p:nvGrpSpPr>
          <p:cNvPr id="2" name="1 - Ομάδα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- Ελεύθερη σχεδίαση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- Ελεύθερη σχεδίαση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- Ελεύθερη σχεδίαση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- Ευθεία γραμμή σύνδεσης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9D7152B-0822-410C-A245-ADBB62BDEADD}" type="datetimeFigureOut">
              <a:rPr lang="el-GR" smtClean="0"/>
              <a:pPr/>
              <a:t>6/4/2019</a:t>
            </a:fld>
            <a:endParaRPr lang="el-GR"/>
          </a:p>
        </p:txBody>
      </p:sp>
      <p:sp>
        <p:nvSpPr>
          <p:cNvPr id="19" name="18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l-GR"/>
          </a:p>
        </p:txBody>
      </p:sp>
      <p:sp>
        <p:nvSpPr>
          <p:cNvPr id="27" name="26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5E42A8B-CB54-46C5-A428-6EED8D1951B8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7152B-0822-410C-A245-ADBB62BDEADD}" type="datetimeFigureOut">
              <a:rPr lang="el-GR" smtClean="0"/>
              <a:pPr/>
              <a:t>6/4/2019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E42A8B-CB54-46C5-A428-6EED8D1951B8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Κατακόρυφος τίτλος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7152B-0822-410C-A245-ADBB62BDEADD}" type="datetimeFigureOut">
              <a:rPr lang="el-GR" smtClean="0"/>
              <a:pPr/>
              <a:t>6/4/2019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E42A8B-CB54-46C5-A428-6EED8D1951B8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Αντι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7152B-0822-410C-A245-ADBB62BDEADD}" type="datetimeFigureOut">
              <a:rPr lang="el-GR" smtClean="0"/>
              <a:pPr/>
              <a:t>6/4/2019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E42A8B-CB54-46C5-A428-6EED8D1951B8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7" name="6 - Τίτλος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l-GR" smtClean="0"/>
              <a:t>Kλικ για επεξεργασία των στυλ του υποδείγματος</a:t>
            </a:r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7152B-0822-410C-A245-ADBB62BDEADD}" type="datetimeFigureOut">
              <a:rPr lang="el-GR" smtClean="0"/>
              <a:pPr/>
              <a:t>6/4/2019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E42A8B-CB54-46C5-A428-6EED8D1951B8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7" name="6 - Διάσημα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- Διάσημα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  <p:sp>
        <p:nvSpPr>
          <p:cNvPr id="4" name="3 - Θέση περιεχομένου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  <p:sp>
        <p:nvSpPr>
          <p:cNvPr id="5" name="4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7152B-0822-410C-A245-ADBB62BDEADD}" type="datetimeFigureOut">
              <a:rPr lang="el-GR" smtClean="0"/>
              <a:pPr/>
              <a:t>6/4/2019</a:t>
            </a:fld>
            <a:endParaRPr lang="el-GR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E42A8B-CB54-46C5-A428-6EED8D1951B8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8" name="7 - Τίτλος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Σύγκριση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l-GR" smtClean="0"/>
              <a:t>Kλικ για επεξεργασία των στυλ του υποδείγματος</a:t>
            </a:r>
          </a:p>
        </p:txBody>
      </p:sp>
      <p:sp>
        <p:nvSpPr>
          <p:cNvPr id="4" name="3 - Θέση κειμένου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l-GR" smtClean="0"/>
              <a:t>Kλικ για επεξεργασία των στυλ του υποδείγματος</a:t>
            </a:r>
          </a:p>
        </p:txBody>
      </p:sp>
      <p:sp>
        <p:nvSpPr>
          <p:cNvPr id="5" name="4 - Θέση περιεχομένου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  <p:sp>
        <p:nvSpPr>
          <p:cNvPr id="6" name="5 - Θέση περιεχομένου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  <p:sp>
        <p:nvSpPr>
          <p:cNvPr id="7" name="6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7152B-0822-410C-A245-ADBB62BDEADD}" type="datetimeFigureOut">
              <a:rPr lang="el-GR" smtClean="0"/>
              <a:pPr/>
              <a:t>6/4/2019</a:t>
            </a:fld>
            <a:endParaRPr lang="el-GR"/>
          </a:p>
        </p:txBody>
      </p:sp>
      <p:sp>
        <p:nvSpPr>
          <p:cNvPr id="8" name="7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l-GR"/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E42A8B-CB54-46C5-A428-6EED8D1951B8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7152B-0822-410C-A245-ADBB62BDEADD}" type="datetimeFigureOut">
              <a:rPr lang="el-GR" smtClean="0"/>
              <a:pPr/>
              <a:t>6/4/2019</a:t>
            </a:fld>
            <a:endParaRPr lang="el-GR"/>
          </a:p>
        </p:txBody>
      </p:sp>
      <p:sp>
        <p:nvSpPr>
          <p:cNvPr id="4" name="3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l-GR"/>
          </a:p>
        </p:txBody>
      </p:sp>
      <p:sp>
        <p:nvSpPr>
          <p:cNvPr id="5" name="4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E42A8B-CB54-46C5-A428-6EED8D1951B8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6" name="5 - Τίτλος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7152B-0822-410C-A245-ADBB62BDEADD}" type="datetimeFigureOut">
              <a:rPr lang="el-GR" smtClean="0"/>
              <a:pPr/>
              <a:t>6/4/2019</a:t>
            </a:fld>
            <a:endParaRPr lang="el-GR"/>
          </a:p>
        </p:txBody>
      </p:sp>
      <p:sp>
        <p:nvSpPr>
          <p:cNvPr id="3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E42A8B-CB54-46C5-A428-6EED8D1951B8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Περιεχόμενο με λεζάντα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l-GR" smtClean="0"/>
              <a:t>Kλικ για επεξεργασία των στυλ του υποδείγματος</a:t>
            </a:r>
          </a:p>
        </p:txBody>
      </p:sp>
      <p:sp>
        <p:nvSpPr>
          <p:cNvPr id="4" name="3 - Θέση περιεχομένου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  <p:sp>
        <p:nvSpPr>
          <p:cNvPr id="5" name="4 - Θέση ημερομηνίας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B9D7152B-0822-410C-A245-ADBB62BDEADD}" type="datetimeFigureOut">
              <a:rPr lang="el-GR" smtClean="0"/>
              <a:pPr/>
              <a:t>6/4/2019</a:t>
            </a:fld>
            <a:endParaRPr lang="el-GR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E42A8B-CB54-46C5-A428-6EED8D1951B8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Εικόνα με λεζάντα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- Θέση κειμένου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l-GR" smtClean="0"/>
              <a:t>Kλικ για επεξεργασία των στυλ του υποδείγματος</a:t>
            </a:r>
          </a:p>
        </p:txBody>
      </p:sp>
      <p:sp>
        <p:nvSpPr>
          <p:cNvPr id="3" name="2 - Θέση εικόνας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l-GR" smtClean="0"/>
              <a:t>Κάντε κλικ στο εικονίδιο για να προσθέσετε μια εικόνα</a:t>
            </a:r>
            <a:endParaRPr kumimoji="0" lang="en-US" dirty="0"/>
          </a:p>
        </p:txBody>
      </p:sp>
      <p:sp>
        <p:nvSpPr>
          <p:cNvPr id="5" name="4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9D7152B-0822-410C-A245-ADBB62BDEADD}" type="datetimeFigureOut">
              <a:rPr lang="el-GR" smtClean="0"/>
              <a:pPr/>
              <a:t>6/4/2019</a:t>
            </a:fld>
            <a:endParaRPr lang="el-GR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5E42A8B-CB54-46C5-A428-6EED8D1951B8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8" name="7 - Ελεύθερη σχεδίαση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- Ελεύθερη σχεδίαση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- Ορθογώνιο τρίγωνο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- Ευθεία γραμμή σύνδεσης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- Διάσημα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- Διάσημα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- Ελεύθερη σχεδίαση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- Ελεύθερη σχεδίαση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- Ορθογώνιο τρίγωνο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- Ευθεία γραμμή σύνδεσης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- Θέση τίτλου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30" name="29 - Θέση κειμένου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kumimoji="0" lang="el-GR" smtClean="0"/>
              <a:t>Δεύτερου επιπέδου</a:t>
            </a:r>
          </a:p>
          <a:p>
            <a:pPr lvl="2" eaLnBrk="1" latinLnBrk="0" hangingPunct="1"/>
            <a:r>
              <a:rPr kumimoji="0" lang="el-GR" smtClean="0"/>
              <a:t>Τρίτου επιπέδου</a:t>
            </a:r>
          </a:p>
          <a:p>
            <a:pPr lvl="3" eaLnBrk="1" latinLnBrk="0" hangingPunct="1"/>
            <a:r>
              <a:rPr kumimoji="0" lang="el-GR" smtClean="0"/>
              <a:t>Τέταρτου επιπέδου</a:t>
            </a:r>
          </a:p>
          <a:p>
            <a:pPr lvl="4" eaLnBrk="1" latinLnBrk="0" hangingPunct="1"/>
            <a:r>
              <a:rPr kumimoji="0" lang="el-GR" smtClean="0"/>
              <a:t>Πέμπτου επιπέδου</a:t>
            </a:r>
            <a:endParaRPr kumimoji="0" lang="en-US"/>
          </a:p>
        </p:txBody>
      </p:sp>
      <p:sp>
        <p:nvSpPr>
          <p:cNvPr id="10" name="9 - Θέση ημερομηνίας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9D7152B-0822-410C-A245-ADBB62BDEADD}" type="datetimeFigureOut">
              <a:rPr lang="el-GR" smtClean="0"/>
              <a:pPr/>
              <a:t>6/4/2019</a:t>
            </a:fld>
            <a:endParaRPr lang="el-GR"/>
          </a:p>
        </p:txBody>
      </p:sp>
      <p:sp>
        <p:nvSpPr>
          <p:cNvPr id="22" name="21 - Θέση υποσέλιδου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l-GR"/>
          </a:p>
        </p:txBody>
      </p:sp>
      <p:sp>
        <p:nvSpPr>
          <p:cNvPr id="18" name="17 - Θέση αριθμού διαφάνειας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25E42A8B-CB54-46C5-A428-6EED8D1951B8}" type="slidenum">
              <a:rPr lang="el-GR" smtClean="0"/>
              <a:pPr/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audio" Target="file:///D:\Chris\school\ARDUINO\ELLAK_PROJECT_2019\Obsibilo_-_03_-_Soixante-8.mp3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D:\Chris\school\ARDUINO\ELLAK_PROJECT_2019\VID_20190403_123547.mp4" TargetMode="Externa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l-GR" dirty="0" smtClean="0"/>
              <a:t>Έλεγχος και Πλοήγηση ρομποτικού οχήματος με κινητό τηλέφωνο</a:t>
            </a:r>
            <a:endParaRPr lang="el-GR" dirty="0"/>
          </a:p>
        </p:txBody>
      </p:sp>
      <p:sp>
        <p:nvSpPr>
          <p:cNvPr id="3" name="2 - Υπότιτλος"/>
          <p:cNvSpPr>
            <a:spLocks noGrp="1"/>
          </p:cNvSpPr>
          <p:nvPr>
            <p:ph type="subTitle" idx="1"/>
          </p:nvPr>
        </p:nvSpPr>
        <p:spPr>
          <a:xfrm>
            <a:off x="0" y="3786190"/>
            <a:ext cx="8929718" cy="175260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Project</a:t>
            </a:r>
            <a:r>
              <a:rPr lang="el-GR" b="1" dirty="0" smtClean="0"/>
              <a:t> για το διαγωνισμό της ΕΛΛΑΚ το σχολικό έτος 2018-2019</a:t>
            </a:r>
          </a:p>
          <a:p>
            <a:endParaRPr lang="el-GR" dirty="0" smtClean="0"/>
          </a:p>
          <a:p>
            <a:endParaRPr lang="el-GR" sz="2800" b="1" i="1" dirty="0" smtClean="0"/>
          </a:p>
          <a:p>
            <a:r>
              <a:rPr lang="el-GR" sz="2800" b="1" i="1" dirty="0" smtClean="0"/>
              <a:t>ΓΥΜΝΑΣΙΟ ΣΚΟΥΤΑΡΕΩΣ-ΔΗΜΟΣΙΑ ΚΕΝΤΡΙΚΗ ΒΙΒΛΙΟΘΗΚΗ ΣΕΡΡΩΝ</a:t>
            </a:r>
          </a:p>
          <a:p>
            <a:endParaRPr lang="el-GR" dirty="0"/>
          </a:p>
        </p:txBody>
      </p:sp>
      <p:pic>
        <p:nvPicPr>
          <p:cNvPr id="6" name="Obsibilo_-_03_-_Soixante-8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/>
          <a:stretch>
            <a:fillRect/>
          </a:stretch>
        </p:blipFill>
        <p:spPr>
          <a:xfrm>
            <a:off x="-1571668" y="314324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7238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Τίτλος"/>
          <p:cNvSpPr>
            <a:spLocks noGrp="1"/>
          </p:cNvSpPr>
          <p:nvPr>
            <p:ph type="title"/>
          </p:nvPr>
        </p:nvSpPr>
        <p:spPr>
          <a:xfrm>
            <a:off x="500034" y="17144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l-GR" dirty="0" smtClean="0"/>
              <a:t>Κατόπιν ξεκινήσαμε το έργο μας…</a:t>
            </a:r>
            <a:br>
              <a:rPr lang="el-GR" dirty="0" smtClean="0"/>
            </a:br>
            <a:r>
              <a:rPr lang="el-GR" dirty="0" smtClean="0"/>
              <a:t/>
            </a:r>
            <a:br>
              <a:rPr lang="el-GR" dirty="0" smtClean="0"/>
            </a:br>
            <a:r>
              <a:rPr lang="el-GR" dirty="0" smtClean="0"/>
              <a:t/>
            </a:r>
            <a:br>
              <a:rPr lang="el-GR" dirty="0" smtClean="0"/>
            </a:br>
            <a:r>
              <a:rPr lang="el-GR" dirty="0" smtClean="0"/>
              <a:t/>
            </a:r>
            <a:br>
              <a:rPr lang="el-GR" dirty="0" smtClean="0"/>
            </a:br>
            <a:r>
              <a:rPr lang="el-GR" dirty="0" smtClean="0"/>
              <a:t/>
            </a:r>
            <a:br>
              <a:rPr lang="el-GR" dirty="0" smtClean="0"/>
            </a:br>
            <a:r>
              <a:rPr lang="el-GR" dirty="0" smtClean="0"/>
              <a:t>με την κατασκευή του οχήματος</a:t>
            </a:r>
            <a:endParaRPr lang="el-GR" dirty="0"/>
          </a:p>
        </p:txBody>
      </p:sp>
      <p:sp>
        <p:nvSpPr>
          <p:cNvPr id="4" name="3 - Καμπύλο δεξιό βέλος"/>
          <p:cNvSpPr/>
          <p:nvPr/>
        </p:nvSpPr>
        <p:spPr>
          <a:xfrm>
            <a:off x="1357290" y="1714488"/>
            <a:ext cx="1071570" cy="150019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Tm="2854">
    <p:wedg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περιεχομένου"/>
          <p:cNvSpPr>
            <a:spLocks noGrp="1"/>
          </p:cNvSpPr>
          <p:nvPr>
            <p:ph idx="1"/>
          </p:nvPr>
        </p:nvSpPr>
        <p:spPr>
          <a:xfrm>
            <a:off x="457200" y="1481328"/>
            <a:ext cx="8329642" cy="4525963"/>
          </a:xfrm>
        </p:spPr>
        <p:txBody>
          <a:bodyPr>
            <a:normAutofit/>
          </a:bodyPr>
          <a:lstStyle/>
          <a:p>
            <a:endParaRPr lang="el-GR" dirty="0" smtClean="0"/>
          </a:p>
          <a:p>
            <a:pPr>
              <a:buNone/>
            </a:pPr>
            <a:endParaRPr lang="el-GR" dirty="0" smtClean="0"/>
          </a:p>
          <a:p>
            <a:pPr>
              <a:buNone/>
            </a:pPr>
            <a:r>
              <a:rPr lang="el-GR" dirty="0" smtClean="0"/>
              <a:t>1.  Δύο ανεξάρτητες κινητήριες ρόδες, που παίρνουν κίνηση από δύο κινητήρες</a:t>
            </a:r>
            <a:r>
              <a:rPr lang="en-US" dirty="0" smtClean="0"/>
              <a:t> </a:t>
            </a:r>
            <a:r>
              <a:rPr lang="el-GR" dirty="0" smtClean="0"/>
              <a:t>με τάση λειτουργίας 7 </a:t>
            </a:r>
            <a:r>
              <a:rPr lang="en-US" dirty="0" smtClean="0"/>
              <a:t>Volt</a:t>
            </a:r>
            <a:endParaRPr lang="el-GR" dirty="0"/>
          </a:p>
        </p:txBody>
      </p:sp>
      <p:sp>
        <p:nvSpPr>
          <p:cNvPr id="3" name="2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Υλικά για την κατασκευή</a:t>
            </a:r>
            <a:endParaRPr lang="el-G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7356" y="4214818"/>
            <a:ext cx="4591043" cy="1603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5 - Επεξήγηση με γραμμή 2"/>
          <p:cNvSpPr/>
          <p:nvPr/>
        </p:nvSpPr>
        <p:spPr>
          <a:xfrm>
            <a:off x="7072330" y="4071942"/>
            <a:ext cx="1785950" cy="571504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Κινητήρας </a:t>
            </a:r>
            <a:r>
              <a:rPr lang="en-US" dirty="0" smtClean="0"/>
              <a:t>DC</a:t>
            </a:r>
            <a:endParaRPr lang="el-GR" dirty="0"/>
          </a:p>
        </p:txBody>
      </p:sp>
      <p:sp>
        <p:nvSpPr>
          <p:cNvPr id="7" name="6 - Ορθογώνιο"/>
          <p:cNvSpPr/>
          <p:nvPr/>
        </p:nvSpPr>
        <p:spPr>
          <a:xfrm>
            <a:off x="571472" y="1357298"/>
            <a:ext cx="786144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l-GR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ΚΙΝΗΤΗΡΕΣ ΚΑΙ ΡΟΔΕΣ</a:t>
            </a:r>
            <a:endParaRPr lang="el-GR" sz="32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 advTm="4992">
    <p:wheel spokes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l-GR" dirty="0" smtClean="0"/>
              <a:t>Θεωρητική μελέτη για τους κινητήρες</a:t>
            </a:r>
            <a:endParaRPr lang="el-G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14348" y="1500174"/>
            <a:ext cx="4714908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- Επεξήγηση με γραμμή 1"/>
          <p:cNvSpPr/>
          <p:nvPr/>
        </p:nvSpPr>
        <p:spPr>
          <a:xfrm>
            <a:off x="6429388" y="2071678"/>
            <a:ext cx="2428892" cy="1857388"/>
          </a:xfrm>
          <a:prstGeom prst="borderCallout1">
            <a:avLst>
              <a:gd name="adj1" fmla="val 49226"/>
              <a:gd name="adj2" fmla="val -10126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Μελέτη  αρχής λειτουργίας των κινητήρων (κίνηση προς τα μπρος, κίνηση προς τα πίσω) </a:t>
            </a:r>
            <a:endParaRPr lang="el-GR" dirty="0"/>
          </a:p>
        </p:txBody>
      </p:sp>
    </p:spTree>
  </p:cSld>
  <p:clrMapOvr>
    <a:masterClrMapping/>
  </p:clrMapOvr>
  <p:transition spd="med" advTm="5211">
    <p:wedg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hobbyist.co.nz/sites/default/files/Motor_drive_v2_cap%20(Custom)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25" y="2054984"/>
            <a:ext cx="5470782" cy="3660031"/>
          </a:xfrm>
          <a:prstGeom prst="rect">
            <a:avLst/>
          </a:prstGeom>
          <a:noFill/>
        </p:spPr>
      </p:pic>
      <p:sp>
        <p:nvSpPr>
          <p:cNvPr id="7" name="6 - Ορθογώνιο"/>
          <p:cNvSpPr/>
          <p:nvPr/>
        </p:nvSpPr>
        <p:spPr>
          <a:xfrm>
            <a:off x="0" y="500042"/>
            <a:ext cx="957266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l-GR" sz="28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Πλακέτα </a:t>
            </a:r>
            <a:r>
              <a:rPr lang="el-GR" sz="28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L298 </a:t>
            </a:r>
            <a:r>
              <a:rPr lang="el-GR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για </a:t>
            </a:r>
            <a:r>
              <a:rPr lang="el-GR" sz="28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την </a:t>
            </a:r>
            <a:r>
              <a:rPr lang="el-GR" sz="28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οδήγηση </a:t>
            </a:r>
            <a:endParaRPr lang="el-GR" sz="2800" b="1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algn="ctr"/>
            <a:r>
              <a:rPr lang="el-GR" sz="28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των </a:t>
            </a:r>
            <a:r>
              <a:rPr lang="el-GR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δύο </a:t>
            </a:r>
            <a:r>
              <a:rPr lang="el-GR" sz="28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κινητήρων</a:t>
            </a:r>
            <a:endParaRPr lang="el-GR" sz="2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 advTm="5258">
    <p:wipe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- Θέση περιεχομένου"/>
          <p:cNvGraphicFramePr>
            <a:graphicFrameLocks noGrp="1"/>
          </p:cNvGraphicFramePr>
          <p:nvPr>
            <p:ph idx="1"/>
          </p:nvPr>
        </p:nvGraphicFramePr>
        <p:xfrm>
          <a:off x="285720" y="609523"/>
          <a:ext cx="8643998" cy="6248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6346"/>
                <a:gridCol w="3857652"/>
              </a:tblGrid>
              <a:tr h="734425">
                <a:tc>
                  <a:txBody>
                    <a:bodyPr/>
                    <a:lstStyle/>
                    <a:p>
                      <a:r>
                        <a:rPr lang="el-GR" dirty="0" smtClean="0"/>
                        <a:t>Κινητήρας 1 : Συνδέεται στις εισόδους  9, 10 του 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Arduino</a:t>
                      </a:r>
                      <a:endParaRPr lang="el-GR" dirty="0"/>
                    </a:p>
                  </a:txBody>
                  <a:tcPr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</a:tr>
              <a:tr h="844802">
                <a:tc>
                  <a:txBody>
                    <a:bodyPr/>
                    <a:lstStyle/>
                    <a:p>
                      <a:r>
                        <a:rPr lang="el-GR" dirty="0" smtClean="0"/>
                        <a:t>Περιστροφή προς</a:t>
                      </a:r>
                      <a:r>
                        <a:rPr lang="el-GR" baseline="0" dirty="0" smtClean="0"/>
                        <a:t> μια κατεύθυνση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Σύνδεση 9 (</a:t>
                      </a:r>
                      <a:r>
                        <a:rPr kumimoji="0" lang="el-G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Μο</a:t>
                      </a:r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tor A)=</a:t>
                      </a:r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 </a:t>
                      </a:r>
                    </a:p>
                    <a:p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Σύνδεση 10 (</a:t>
                      </a:r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 A</a:t>
                      </a:r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= LOW </a:t>
                      </a:r>
                    </a:p>
                  </a:txBody>
                  <a:tcPr/>
                </a:tc>
              </a:tr>
              <a:tr h="734425">
                <a:tc>
                  <a:txBody>
                    <a:bodyPr/>
                    <a:lstStyle/>
                    <a:p>
                      <a:r>
                        <a:rPr lang="el-GR" dirty="0" smtClean="0"/>
                        <a:t>Περιστροφή προς</a:t>
                      </a:r>
                      <a:r>
                        <a:rPr lang="el-GR" baseline="0" dirty="0" smtClean="0"/>
                        <a:t> την άλλη  κατεύθυνση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Σύνδεση 9 (</a:t>
                      </a:r>
                      <a:r>
                        <a:rPr kumimoji="0" lang="el-G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Μο</a:t>
                      </a:r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tor A</a:t>
                      </a:r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= LOW</a:t>
                      </a:r>
                    </a:p>
                    <a:p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Σύνδεση 10 (</a:t>
                      </a:r>
                      <a:r>
                        <a:rPr kumimoji="0" lang="el-G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Μο</a:t>
                      </a:r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tor A</a:t>
                      </a:r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=</a:t>
                      </a:r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  <a:endParaRPr kumimoji="0" lang="el-GR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734425">
                <a:tc>
                  <a:txBody>
                    <a:bodyPr/>
                    <a:lstStyle/>
                    <a:p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Σταμάτημα Κινητήρα 		</a:t>
                      </a:r>
                    </a:p>
                    <a:p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Σύνδεση 9  </a:t>
                      </a:r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l-G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Μο</a:t>
                      </a:r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tor A)</a:t>
                      </a:r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 LOW </a:t>
                      </a:r>
                    </a:p>
                    <a:p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Σύνδεση 10 (</a:t>
                      </a:r>
                      <a:r>
                        <a:rPr kumimoji="0" lang="el-G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Μο</a:t>
                      </a:r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tor A</a:t>
                      </a:r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= LOW </a:t>
                      </a:r>
                      <a:endParaRPr lang="el-GR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/>
                </a:tc>
              </a:tr>
              <a:tr h="7295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Κινητήρας 2 : Συνδέεται στις εισόδους  11, 12</a:t>
                      </a:r>
                      <a:r>
                        <a:rPr kumimoji="0" lang="en-US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l-GR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του</a:t>
                      </a:r>
                      <a:r>
                        <a:rPr kumimoji="0" lang="el-GR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l-GR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Α</a:t>
                      </a:r>
                      <a:r>
                        <a:rPr kumimoji="0" lang="en-US" b="1" kern="1200" baseline="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rduino</a:t>
                      </a:r>
                      <a:endParaRPr kumimoji="0" lang="el-GR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latinLnBrk="0" hangingPunct="1"/>
                      <a:endParaRPr kumimoji="0" lang="el-GR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solidFill>
                      <a:srgbClr val="2DA2BF"/>
                    </a:solidFill>
                  </a:tcPr>
                </a:tc>
              </a:tr>
              <a:tr h="425500">
                <a:tc>
                  <a:txBody>
                    <a:bodyPr/>
                    <a:lstStyle/>
                    <a:p>
                      <a:r>
                        <a:rPr lang="el-GR" dirty="0" smtClean="0"/>
                        <a:t>Περιστροφή προς</a:t>
                      </a:r>
                      <a:r>
                        <a:rPr lang="el-GR" baseline="0" dirty="0" smtClean="0"/>
                        <a:t> μια κατεύθυνση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Σύνδεση </a:t>
                      </a:r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kumimoji="0" lang="el-G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Μο</a:t>
                      </a:r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tor B)=</a:t>
                      </a:r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 </a:t>
                      </a:r>
                    </a:p>
                    <a:p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Σύνδεση 1</a:t>
                      </a:r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 B</a:t>
                      </a:r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= LOW </a:t>
                      </a:r>
                    </a:p>
                  </a:txBody>
                  <a:tcPr/>
                </a:tc>
              </a:tr>
              <a:tr h="425500">
                <a:tc>
                  <a:txBody>
                    <a:bodyPr/>
                    <a:lstStyle/>
                    <a:p>
                      <a:r>
                        <a:rPr lang="el-GR" dirty="0" smtClean="0"/>
                        <a:t>Περιστροφή προς</a:t>
                      </a:r>
                      <a:r>
                        <a:rPr lang="el-GR" baseline="0" dirty="0" smtClean="0"/>
                        <a:t> την άλλη  κατεύθυνση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Σύνδεση </a:t>
                      </a:r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kumimoji="0" lang="el-G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Μο</a:t>
                      </a:r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tor B</a:t>
                      </a:r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= LOW</a:t>
                      </a:r>
                    </a:p>
                    <a:p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Σύνδεση 1</a:t>
                      </a:r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kumimoji="0" lang="el-G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Μο</a:t>
                      </a:r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tor B</a:t>
                      </a:r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=</a:t>
                      </a:r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  <a:endParaRPr kumimoji="0" lang="el-GR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25500">
                <a:tc>
                  <a:txBody>
                    <a:bodyPr/>
                    <a:lstStyle/>
                    <a:p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Σταμάτημα Κινητήρα 	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Σύνδεση </a:t>
                      </a:r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l-G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Μο</a:t>
                      </a:r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tor B)</a:t>
                      </a:r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 LOW </a:t>
                      </a:r>
                    </a:p>
                    <a:p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Σύνδεση 1</a:t>
                      </a:r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kumimoji="0" lang="el-G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Μο</a:t>
                      </a:r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tor B</a:t>
                      </a:r>
                      <a:r>
                        <a:rPr kumimoji="0" lang="el-G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= LOW </a:t>
                      </a:r>
                      <a:endParaRPr lang="el-G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2 - Τίτλος"/>
          <p:cNvSpPr>
            <a:spLocks noGrp="1"/>
          </p:cNvSpPr>
          <p:nvPr>
            <p:ph type="title"/>
          </p:nvPr>
        </p:nvSpPr>
        <p:spPr>
          <a:xfrm>
            <a:off x="357158" y="0"/>
            <a:ext cx="8229600" cy="642918"/>
          </a:xfrm>
        </p:spPr>
        <p:txBody>
          <a:bodyPr>
            <a:normAutofit fontScale="90000"/>
          </a:bodyPr>
          <a:lstStyle/>
          <a:p>
            <a:r>
              <a:rPr lang="el-GR" dirty="0" smtClean="0"/>
              <a:t>Έλεγχος κινητήρων</a:t>
            </a:r>
            <a:endParaRPr lang="el-GR" dirty="0"/>
          </a:p>
        </p:txBody>
      </p:sp>
    </p:spTree>
  </p:cSld>
  <p:clrMapOvr>
    <a:masterClrMapping/>
  </p:clrMapOvr>
  <p:transition spd="med" advTm="7894">
    <p:newsfla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περιεχομένου"/>
          <p:cNvSpPr>
            <a:spLocks noGrp="1"/>
          </p:cNvSpPr>
          <p:nvPr>
            <p:ph idx="1"/>
          </p:nvPr>
        </p:nvSpPr>
        <p:spPr>
          <a:xfrm>
            <a:off x="214282" y="1285860"/>
            <a:ext cx="8472518" cy="494806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 smtClean="0"/>
              <a:t>H </a:t>
            </a:r>
            <a:r>
              <a:rPr lang="el-GR" dirty="0" smtClean="0"/>
              <a:t>πλακέτα </a:t>
            </a:r>
            <a:r>
              <a:rPr lang="en-US" dirty="0" smtClean="0"/>
              <a:t>HC</a:t>
            </a:r>
            <a:r>
              <a:rPr lang="el-GR" dirty="0" smtClean="0"/>
              <a:t>06 επικοινωνεί σειριακά με τον </a:t>
            </a:r>
            <a:r>
              <a:rPr lang="en-US" dirty="0" err="1" smtClean="0"/>
              <a:t>Arduino</a:t>
            </a:r>
            <a:r>
              <a:rPr lang="en-US" dirty="0" smtClean="0"/>
              <a:t>. 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H </a:t>
            </a:r>
            <a:r>
              <a:rPr lang="el-GR" dirty="0" smtClean="0"/>
              <a:t>εφαρμογή που είναι εγκατεστημένη στο κινητό τηλέφωνο στέλνει σειριακά ένα σήμα μέσω του Β</a:t>
            </a:r>
            <a:r>
              <a:rPr lang="en-US" dirty="0" err="1" smtClean="0"/>
              <a:t>luetooth</a:t>
            </a:r>
            <a:r>
              <a:rPr lang="el-GR" dirty="0" smtClean="0"/>
              <a:t>,</a:t>
            </a:r>
            <a:r>
              <a:rPr lang="en-US" dirty="0" smtClean="0"/>
              <a:t> </a:t>
            </a:r>
            <a:r>
              <a:rPr lang="el-GR" dirty="0" smtClean="0"/>
              <a:t>όταν πατηθεί  ένα συγκεκριμένο πλήκτρο κάθε φορά. 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l-GR" dirty="0" smtClean="0"/>
              <a:t>Από την άλλη πλευρά, το </a:t>
            </a:r>
            <a:r>
              <a:rPr lang="en-US" dirty="0" smtClean="0"/>
              <a:t>Bluetooth </a:t>
            </a:r>
            <a:r>
              <a:rPr lang="el-GR" dirty="0" smtClean="0"/>
              <a:t>του </a:t>
            </a:r>
            <a:r>
              <a:rPr lang="en-US" dirty="0" err="1" smtClean="0"/>
              <a:t>Arduino</a:t>
            </a:r>
            <a:r>
              <a:rPr lang="el-GR" dirty="0" smtClean="0"/>
              <a:t> λαμβάνει το δεδομένο που στάλθηκε</a:t>
            </a:r>
            <a:r>
              <a:rPr lang="en-US" dirty="0" smtClean="0"/>
              <a:t> </a:t>
            </a:r>
            <a:r>
              <a:rPr lang="el-GR" dirty="0" smtClean="0"/>
              <a:t>και ο </a:t>
            </a:r>
            <a:r>
              <a:rPr lang="el-GR" dirty="0" err="1" smtClean="0"/>
              <a:t>μικροελεγκτής</a:t>
            </a:r>
            <a:r>
              <a:rPr lang="el-GR" dirty="0" smtClean="0"/>
              <a:t> εκτελεί κάποια ενέργεια για κίνηση, πχ η αποστολή του χαρακτήρα </a:t>
            </a:r>
            <a:r>
              <a:rPr lang="en-US" dirty="0" smtClean="0"/>
              <a:t>“F” </a:t>
            </a:r>
            <a:r>
              <a:rPr lang="el-GR" dirty="0" smtClean="0"/>
              <a:t>ενεργοποιεί την κίνηση προς τα εμπρός.  </a:t>
            </a:r>
          </a:p>
          <a:p>
            <a:pPr>
              <a:buNone/>
            </a:pPr>
            <a:r>
              <a:rPr lang="en-US" dirty="0" smtClean="0"/>
              <a:t>     </a:t>
            </a:r>
          </a:p>
          <a:p>
            <a:pPr lvl="8">
              <a:buNone/>
            </a:pPr>
            <a:endParaRPr lang="en-US" dirty="0" smtClean="0"/>
          </a:p>
        </p:txBody>
      </p:sp>
      <p:sp>
        <p:nvSpPr>
          <p:cNvPr id="4" name="3 - Τίτλος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l-GR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Πλακέτα Β</a:t>
            </a:r>
            <a:r>
              <a:rPr lang="en-US" sz="32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luetooth</a:t>
            </a:r>
            <a:r>
              <a:rPr lang="en-US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HC06 </a:t>
            </a:r>
            <a:r>
              <a:rPr lang="el-GR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για </a:t>
            </a:r>
            <a:r>
              <a:rPr lang="en-US" sz="32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Arduino</a:t>
            </a:r>
            <a:endParaRPr lang="el-GR" sz="32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 advTm="10405">
    <p:check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περιεχομένου"/>
          <p:cNvSpPr>
            <a:spLocks noGrp="1"/>
          </p:cNvSpPr>
          <p:nvPr>
            <p:ph idx="1"/>
          </p:nvPr>
        </p:nvSpPr>
        <p:spPr>
          <a:xfrm>
            <a:off x="785786" y="4143380"/>
            <a:ext cx="7943880" cy="2078225"/>
          </a:xfrm>
        </p:spPr>
        <p:txBody>
          <a:bodyPr>
            <a:normAutofit fontScale="32500" lnSpcReduction="20000"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l-GR" sz="5100" dirty="0" smtClean="0"/>
              <a:t>Συνδέσεις : </a:t>
            </a:r>
            <a:r>
              <a:rPr lang="en-US" sz="5100" dirty="0" smtClean="0"/>
              <a:t>                 Bluetooth  Module             </a:t>
            </a:r>
            <a:r>
              <a:rPr lang="en-US" sz="5100" dirty="0" err="1" smtClean="0"/>
              <a:t>Arduino</a:t>
            </a:r>
            <a:endParaRPr lang="en-US" sz="5100" dirty="0" smtClean="0"/>
          </a:p>
          <a:p>
            <a:endParaRPr lang="en-US" sz="5100" dirty="0" smtClean="0"/>
          </a:p>
          <a:p>
            <a:pPr>
              <a:buNone/>
            </a:pPr>
            <a:r>
              <a:rPr lang="en-US" sz="5100" dirty="0" smtClean="0"/>
              <a:t>                                       TX pin                             RX pin</a:t>
            </a:r>
          </a:p>
          <a:p>
            <a:pPr lvl="8">
              <a:buNone/>
            </a:pPr>
            <a:r>
              <a:rPr lang="en-US" sz="5100" dirty="0" smtClean="0"/>
              <a:t>           RX  pin                            TX pin </a:t>
            </a:r>
          </a:p>
          <a:p>
            <a:endParaRPr lang="el-GR" sz="5100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28" y="310695"/>
            <a:ext cx="6572296" cy="399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10 - Ευθύγραμμο βέλος σύνδεσης"/>
          <p:cNvCxnSpPr/>
          <p:nvPr/>
        </p:nvCxnSpPr>
        <p:spPr>
          <a:xfrm>
            <a:off x="4572000" y="5589240"/>
            <a:ext cx="1440160" cy="28803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- Ευθύγραμμο βέλος σύνδεσης"/>
          <p:cNvCxnSpPr/>
          <p:nvPr/>
        </p:nvCxnSpPr>
        <p:spPr>
          <a:xfrm flipV="1">
            <a:off x="4572000" y="5589240"/>
            <a:ext cx="1368152" cy="28803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- TextBox"/>
          <p:cNvSpPr txBox="1"/>
          <p:nvPr/>
        </p:nvSpPr>
        <p:spPr>
          <a:xfrm>
            <a:off x="6804248" y="1772816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RX</a:t>
            </a:r>
            <a:endParaRPr lang="el-GR" sz="1100" dirty="0"/>
          </a:p>
        </p:txBody>
      </p:sp>
      <p:sp>
        <p:nvSpPr>
          <p:cNvPr id="16" name="15 - TextBox"/>
          <p:cNvSpPr txBox="1"/>
          <p:nvPr/>
        </p:nvSpPr>
        <p:spPr>
          <a:xfrm>
            <a:off x="7308304" y="2060848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RX</a:t>
            </a:r>
            <a:endParaRPr lang="el-GR" sz="1100" dirty="0"/>
          </a:p>
        </p:txBody>
      </p:sp>
      <p:sp>
        <p:nvSpPr>
          <p:cNvPr id="17" name="16 - TextBox"/>
          <p:cNvSpPr txBox="1"/>
          <p:nvPr/>
        </p:nvSpPr>
        <p:spPr>
          <a:xfrm>
            <a:off x="6804248" y="2060848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TX</a:t>
            </a:r>
            <a:endParaRPr lang="el-GR" sz="1100" dirty="0"/>
          </a:p>
        </p:txBody>
      </p:sp>
      <p:sp>
        <p:nvSpPr>
          <p:cNvPr id="18" name="17 - TextBox"/>
          <p:cNvSpPr txBox="1"/>
          <p:nvPr/>
        </p:nvSpPr>
        <p:spPr>
          <a:xfrm>
            <a:off x="7308304" y="1772816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TX</a:t>
            </a:r>
            <a:endParaRPr lang="el-GR" sz="1100" dirty="0"/>
          </a:p>
        </p:txBody>
      </p:sp>
    </p:spTree>
  </p:cSld>
  <p:clrMapOvr>
    <a:masterClrMapping/>
  </p:clrMapOvr>
  <p:transition advTm="5913">
    <p:check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 smtClean="0"/>
              <a:t>Η συναρμολόγηση του οχήματος</a:t>
            </a:r>
            <a:endParaRPr lang="el-G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1500174"/>
            <a:ext cx="4286280" cy="414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- Επεξήγηση με γραμμή 1"/>
          <p:cNvSpPr/>
          <p:nvPr/>
        </p:nvSpPr>
        <p:spPr>
          <a:xfrm>
            <a:off x="6143636" y="1785926"/>
            <a:ext cx="2571768" cy="714380"/>
          </a:xfrm>
          <a:prstGeom prst="borderCallout1">
            <a:avLst>
              <a:gd name="adj1" fmla="val 18750"/>
              <a:gd name="adj2" fmla="val -8333"/>
              <a:gd name="adj3" fmla="val 119167"/>
              <a:gd name="adj4" fmla="val -368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Η πλακέτα </a:t>
            </a:r>
            <a:r>
              <a:rPr lang="en-US" dirty="0" err="1" smtClean="0"/>
              <a:t>Arduino</a:t>
            </a:r>
            <a:endParaRPr lang="el-GR" dirty="0"/>
          </a:p>
        </p:txBody>
      </p:sp>
      <p:sp>
        <p:nvSpPr>
          <p:cNvPr id="7" name="6 - Επεξήγηση με γραμμή 1"/>
          <p:cNvSpPr/>
          <p:nvPr/>
        </p:nvSpPr>
        <p:spPr>
          <a:xfrm>
            <a:off x="6215074" y="4643446"/>
            <a:ext cx="2571768" cy="714380"/>
          </a:xfrm>
          <a:prstGeom prst="borderCallout1">
            <a:avLst>
              <a:gd name="adj1" fmla="val 21417"/>
              <a:gd name="adj2" fmla="val -6481"/>
              <a:gd name="adj3" fmla="val -36832"/>
              <a:gd name="adj4" fmla="val -57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</a:t>
            </a:r>
            <a:r>
              <a:rPr lang="el-GR" dirty="0" smtClean="0"/>
              <a:t>σασί του οχήματος</a:t>
            </a:r>
            <a:endParaRPr lang="el-GR" dirty="0"/>
          </a:p>
        </p:txBody>
      </p:sp>
      <p:sp>
        <p:nvSpPr>
          <p:cNvPr id="8" name="7 - Επεξήγηση με γραμμή 1"/>
          <p:cNvSpPr/>
          <p:nvPr/>
        </p:nvSpPr>
        <p:spPr>
          <a:xfrm>
            <a:off x="142844" y="1500174"/>
            <a:ext cx="2000264" cy="500066"/>
          </a:xfrm>
          <a:prstGeom prst="borderCallout1">
            <a:avLst>
              <a:gd name="adj1" fmla="val 106749"/>
              <a:gd name="adj2" fmla="val 46852"/>
              <a:gd name="adj3" fmla="val 166976"/>
              <a:gd name="adj4" fmla="val 1315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Ρόδες και κινητήρες</a:t>
            </a:r>
            <a:endParaRPr lang="el-GR" dirty="0"/>
          </a:p>
        </p:txBody>
      </p:sp>
      <p:sp>
        <p:nvSpPr>
          <p:cNvPr id="9" name="8 - Επεξήγηση με γραμμή 1"/>
          <p:cNvSpPr/>
          <p:nvPr/>
        </p:nvSpPr>
        <p:spPr>
          <a:xfrm>
            <a:off x="285720" y="4286256"/>
            <a:ext cx="2071702" cy="714380"/>
          </a:xfrm>
          <a:prstGeom prst="borderCallout1">
            <a:avLst>
              <a:gd name="adj1" fmla="val -9441"/>
              <a:gd name="adj2" fmla="val 51980"/>
              <a:gd name="adj3" fmla="val -72451"/>
              <a:gd name="adj4" fmla="val 842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Η πλακέτα για την οδήγηση των κινητήρων</a:t>
            </a:r>
            <a:endParaRPr lang="el-GR" dirty="0"/>
          </a:p>
        </p:txBody>
      </p:sp>
    </p:spTree>
  </p:cSld>
  <p:clrMapOvr>
    <a:masterClrMapping/>
  </p:clrMapOvr>
  <p:transition spd="med" advTm="5710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l-GR" dirty="0" smtClean="0"/>
              <a:t>Η συναρμολόγηση</a:t>
            </a:r>
            <a:endParaRPr lang="el-GR" dirty="0"/>
          </a:p>
        </p:txBody>
      </p:sp>
      <p:pic>
        <p:nvPicPr>
          <p:cNvPr id="4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500174"/>
            <a:ext cx="3643338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62" y="1571612"/>
            <a:ext cx="3929091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 advTm="4587">
    <p:split orient="vert" dir="in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smtClean="0"/>
              <a:t>Η συνέχεια…</a:t>
            </a:r>
            <a:endParaRPr lang="el-G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57158" y="1643050"/>
            <a:ext cx="4572032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- Επεξήγηση με γραμμή 1"/>
          <p:cNvSpPr/>
          <p:nvPr/>
        </p:nvSpPr>
        <p:spPr>
          <a:xfrm>
            <a:off x="6215074" y="1928802"/>
            <a:ext cx="2643206" cy="2000264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Τοποθετήσαμε τις ρόδες , την πινακίδα</a:t>
            </a:r>
            <a:r>
              <a:rPr lang="en-US" dirty="0" smtClean="0"/>
              <a:t> raster, </a:t>
            </a:r>
            <a:r>
              <a:rPr lang="el-GR" dirty="0" smtClean="0"/>
              <a:t>τον </a:t>
            </a:r>
            <a:r>
              <a:rPr lang="en-US" dirty="0" err="1" smtClean="0"/>
              <a:t>arduino</a:t>
            </a:r>
            <a:r>
              <a:rPr lang="el-GR" dirty="0" smtClean="0"/>
              <a:t>, την πλακέτα οδήγησης </a:t>
            </a:r>
            <a:r>
              <a:rPr lang="en-US" dirty="0" smtClean="0"/>
              <a:t>(L298)</a:t>
            </a:r>
            <a:r>
              <a:rPr lang="el-GR" dirty="0" smtClean="0"/>
              <a:t> και τα βιδώσαμε στο σασί.</a:t>
            </a:r>
            <a:r>
              <a:rPr lang="en-US" dirty="0" smtClean="0"/>
              <a:t> </a:t>
            </a:r>
            <a:r>
              <a:rPr lang="el-GR" dirty="0" smtClean="0"/>
              <a:t> </a:t>
            </a:r>
            <a:endParaRPr lang="el-GR" dirty="0"/>
          </a:p>
        </p:txBody>
      </p:sp>
    </p:spTree>
  </p:cSld>
  <p:clrMapOvr>
    <a:masterClrMapping/>
  </p:clrMapOvr>
  <p:transition advTm="5506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 smtClean="0"/>
              <a:t>Τι είναι ένας μικροελεγκτής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8229600" cy="4530725"/>
          </a:xfrm>
        </p:spPr>
        <p:txBody>
          <a:bodyPr>
            <a:normAutofit/>
          </a:bodyPr>
          <a:lstStyle/>
          <a:p>
            <a:pPr eaLnBrk="1" hangingPunct="1"/>
            <a:r>
              <a:rPr lang="el-GR" dirty="0" smtClean="0"/>
              <a:t>Μικρό ολοκληρωμένο υπολογιστικό σύστημα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l-GR" dirty="0" smtClean="0"/>
              <a:t>Ο </a:t>
            </a:r>
            <a:r>
              <a:rPr lang="en-US" dirty="0" err="1" smtClean="0">
                <a:solidFill>
                  <a:srgbClr val="FF0000"/>
                </a:solidFill>
              </a:rPr>
              <a:t>Arduino</a:t>
            </a:r>
            <a:r>
              <a:rPr lang="en-US" dirty="0" smtClean="0"/>
              <a:t> </a:t>
            </a:r>
            <a:r>
              <a:rPr lang="el-GR" dirty="0" smtClean="0"/>
              <a:t>είναι μια πλατφόρμα με </a:t>
            </a:r>
            <a:r>
              <a:rPr lang="el-GR" dirty="0" err="1" smtClean="0"/>
              <a:t>μικροελεγκτή</a:t>
            </a:r>
            <a:r>
              <a:rPr lang="el-GR" dirty="0" smtClean="0"/>
              <a:t> της εταιρείας </a:t>
            </a:r>
            <a:r>
              <a:rPr lang="en-US" dirty="0" smtClean="0"/>
              <a:t>ATMEL</a:t>
            </a:r>
            <a:r>
              <a:rPr lang="el-GR" dirty="0" smtClean="0"/>
              <a:t> </a:t>
            </a:r>
          </a:p>
          <a:p>
            <a:pPr algn="just" eaLnBrk="1" hangingPunct="1">
              <a:buFont typeface="Wingdings" pitchFamily="2" charset="2"/>
              <a:buNone/>
            </a:pPr>
            <a:endParaRPr lang="el-GR" dirty="0" smtClean="0"/>
          </a:p>
          <a:p>
            <a:pPr eaLnBrk="1" hangingPunct="1">
              <a:buFont typeface="Wingdings" pitchFamily="2" charset="2"/>
              <a:buNone/>
            </a:pPr>
            <a:r>
              <a:rPr lang="el-GR" dirty="0" smtClean="0"/>
              <a:t>     για εφαρμογές αυτοματισμών και ρομποτικής, </a:t>
            </a:r>
          </a:p>
          <a:p>
            <a:pPr>
              <a:buNone/>
            </a:pPr>
            <a:r>
              <a:rPr lang="el-GR" dirty="0" smtClean="0"/>
              <a:t>       </a:t>
            </a:r>
            <a:r>
              <a:rPr lang="el-GR" dirty="0" smtClean="0">
                <a:solidFill>
                  <a:srgbClr val="00B050"/>
                </a:solidFill>
              </a:rPr>
              <a:t>χωρίς </a:t>
            </a:r>
            <a:r>
              <a:rPr lang="el-GR" dirty="0" smtClean="0"/>
              <a:t>εξειδικευμένες γνώσεις προγραμματισμού.</a:t>
            </a:r>
          </a:p>
          <a:p>
            <a:pPr eaLnBrk="1" hangingPunct="1"/>
            <a:endParaRPr lang="el-GR" dirty="0" smtClean="0"/>
          </a:p>
        </p:txBody>
      </p:sp>
      <p:sp>
        <p:nvSpPr>
          <p:cNvPr id="6" name="5 - Δεξιό βέλος"/>
          <p:cNvSpPr/>
          <p:nvPr/>
        </p:nvSpPr>
        <p:spPr>
          <a:xfrm>
            <a:off x="357158" y="3714752"/>
            <a:ext cx="571500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/>
          </a:p>
        </p:txBody>
      </p:sp>
      <p:sp>
        <p:nvSpPr>
          <p:cNvPr id="7" name="6 - Δεξιό βέλος"/>
          <p:cNvSpPr/>
          <p:nvPr/>
        </p:nvSpPr>
        <p:spPr>
          <a:xfrm>
            <a:off x="500034" y="4643446"/>
            <a:ext cx="571500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/>
          </a:p>
        </p:txBody>
      </p:sp>
    </p:spTree>
  </p:cSld>
  <p:clrMapOvr>
    <a:masterClrMapping/>
  </p:clrMapOvr>
  <p:transition advTm="6754"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l-GR" dirty="0" smtClean="0"/>
              <a:t>Το τελικό στάδιο της συναρμολόγησης</a:t>
            </a:r>
            <a:endParaRPr lang="el-G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57159" y="1714488"/>
            <a:ext cx="4286280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7752" y="1714488"/>
            <a:ext cx="4071966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 advTm="5304">
    <p:plus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- Εικόνα" descr="IMG_20190406_171137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2 - TextBox"/>
          <p:cNvSpPr txBox="1"/>
          <p:nvPr/>
        </p:nvSpPr>
        <p:spPr>
          <a:xfrm>
            <a:off x="3071802" y="357166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Η κατασκευή</a:t>
            </a:r>
            <a:endParaRPr lang="el-GR" dirty="0"/>
          </a:p>
        </p:txBody>
      </p:sp>
    </p:spTree>
  </p:cSld>
  <p:clrMapOvr>
    <a:masterClrMapping/>
  </p:clrMapOvr>
  <p:transition spd="med" advTm="6755">
    <p:split orient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Ορθογώνιο"/>
          <p:cNvSpPr/>
          <p:nvPr/>
        </p:nvSpPr>
        <p:spPr>
          <a:xfrm>
            <a:off x="214282" y="1571612"/>
            <a:ext cx="8643966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l-GR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Ακολούθησε ο προγραμματισμός</a:t>
            </a:r>
          </a:p>
          <a:p>
            <a:pPr algn="ctr"/>
            <a:r>
              <a:rPr lang="el-GR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του συστήματος…</a:t>
            </a:r>
            <a:endParaRPr lang="el-GR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advTm="2058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ctrTitle"/>
          </p:nvPr>
        </p:nvSpPr>
        <p:spPr>
          <a:xfrm>
            <a:off x="685800" y="332657"/>
            <a:ext cx="7772400" cy="720080"/>
          </a:xfrm>
        </p:spPr>
        <p:txBody>
          <a:bodyPr>
            <a:normAutofit/>
          </a:bodyPr>
          <a:lstStyle/>
          <a:p>
            <a:pPr algn="ctr"/>
            <a:r>
              <a:rPr lang="el-GR" sz="2800" dirty="0" smtClean="0"/>
              <a:t>Το πρόγραμμα του </a:t>
            </a:r>
            <a:r>
              <a:rPr lang="el-GR" sz="2800" dirty="0" err="1" smtClean="0"/>
              <a:t>μικροελεγκτή</a:t>
            </a:r>
            <a:endParaRPr lang="el-GR" sz="2800" dirty="0"/>
          </a:p>
        </p:txBody>
      </p:sp>
      <p:sp>
        <p:nvSpPr>
          <p:cNvPr id="4" name="3 - Στρογγυλεμένο ορθογώνιο"/>
          <p:cNvSpPr/>
          <p:nvPr/>
        </p:nvSpPr>
        <p:spPr>
          <a:xfrm>
            <a:off x="2483768" y="1196752"/>
            <a:ext cx="4320480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00" dirty="0" smtClean="0"/>
              <a:t>Αρχικοποίηση</a:t>
            </a:r>
          </a:p>
          <a:p>
            <a:pPr algn="ctr"/>
            <a:r>
              <a:rPr lang="el-GR" sz="1400" dirty="0" smtClean="0"/>
              <a:t>Δήλωση των ακροδεκτών του </a:t>
            </a:r>
            <a:r>
              <a:rPr lang="en-US" sz="1400" dirty="0" err="1" smtClean="0"/>
              <a:t>Arduino</a:t>
            </a:r>
            <a:endParaRPr lang="el-GR" sz="1400" dirty="0"/>
          </a:p>
        </p:txBody>
      </p:sp>
      <p:sp>
        <p:nvSpPr>
          <p:cNvPr id="12" name="11 - Βέλος προς τα κάτω"/>
          <p:cNvSpPr/>
          <p:nvPr/>
        </p:nvSpPr>
        <p:spPr>
          <a:xfrm>
            <a:off x="4526281" y="2204864"/>
            <a:ext cx="45719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14 - Διάγραμμα ροής: Απόφαση"/>
          <p:cNvSpPr/>
          <p:nvPr/>
        </p:nvSpPr>
        <p:spPr>
          <a:xfrm>
            <a:off x="714348" y="4714860"/>
            <a:ext cx="3357554" cy="214314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00" dirty="0" smtClean="0"/>
              <a:t>Επιλογή της ταχύτητας περιστροφής των κινητήρων, μεταξύ 8 επιλογών</a:t>
            </a:r>
            <a:endParaRPr lang="el-GR" sz="1400" dirty="0"/>
          </a:p>
        </p:txBody>
      </p:sp>
      <p:sp>
        <p:nvSpPr>
          <p:cNvPr id="16" name="15 - Στρογγυλεμένο ορθογώνιο"/>
          <p:cNvSpPr/>
          <p:nvPr/>
        </p:nvSpPr>
        <p:spPr>
          <a:xfrm>
            <a:off x="2357422" y="2852936"/>
            <a:ext cx="457203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400" dirty="0" smtClean="0"/>
              <a:t>Ενεργοποίηση</a:t>
            </a:r>
            <a:r>
              <a:rPr lang="en-US" sz="1400" dirty="0" smtClean="0"/>
              <a:t> </a:t>
            </a:r>
            <a:r>
              <a:rPr lang="el-GR" sz="1400" dirty="0" smtClean="0"/>
              <a:t>της σειριακής για επικοινωνία μέσω του </a:t>
            </a:r>
            <a:r>
              <a:rPr lang="en-US" sz="1400" dirty="0" err="1" smtClean="0"/>
              <a:t>bluetooth</a:t>
            </a:r>
            <a:endParaRPr lang="el-GR" sz="1400" dirty="0"/>
          </a:p>
        </p:txBody>
      </p:sp>
      <p:sp>
        <p:nvSpPr>
          <p:cNvPr id="9" name="8 - Βέλος λυγισμένο προς τα επάνω"/>
          <p:cNvSpPr/>
          <p:nvPr/>
        </p:nvSpPr>
        <p:spPr>
          <a:xfrm rot="10800000">
            <a:off x="2285984" y="4357694"/>
            <a:ext cx="2286016" cy="285752"/>
          </a:xfrm>
          <a:prstGeom prst="bentUpArrow">
            <a:avLst>
              <a:gd name="adj1" fmla="val 25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12 - Βέλος προς τα κάτω"/>
          <p:cNvSpPr/>
          <p:nvPr/>
        </p:nvSpPr>
        <p:spPr>
          <a:xfrm>
            <a:off x="4572000" y="3786190"/>
            <a:ext cx="71438" cy="30718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" name="21 - Διάγραμμα ροής: Απόφαση"/>
          <p:cNvSpPr/>
          <p:nvPr/>
        </p:nvSpPr>
        <p:spPr>
          <a:xfrm>
            <a:off x="5214942" y="4857760"/>
            <a:ext cx="3357586" cy="200024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dirty="0" smtClean="0"/>
              <a:t>Έλεγχος λειτουργίας κόρνας </a:t>
            </a:r>
            <a:endParaRPr lang="el-GR" sz="1600" dirty="0"/>
          </a:p>
        </p:txBody>
      </p:sp>
      <p:sp>
        <p:nvSpPr>
          <p:cNvPr id="14" name="13 - Βέλος προς τα επάνω"/>
          <p:cNvSpPr/>
          <p:nvPr/>
        </p:nvSpPr>
        <p:spPr>
          <a:xfrm>
            <a:off x="500034" y="3857628"/>
            <a:ext cx="71438" cy="30003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16 - Δεξιό βέλος"/>
          <p:cNvSpPr/>
          <p:nvPr/>
        </p:nvSpPr>
        <p:spPr>
          <a:xfrm>
            <a:off x="642910" y="3857628"/>
            <a:ext cx="4000528" cy="71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17 - Βέλος λυγισμένο προς τα επάνω"/>
          <p:cNvSpPr/>
          <p:nvPr/>
        </p:nvSpPr>
        <p:spPr>
          <a:xfrm flipV="1">
            <a:off x="4572000" y="4357694"/>
            <a:ext cx="2428892" cy="42862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</p:cSld>
  <p:clrMapOvr>
    <a:masterClrMapping/>
  </p:clrMapOvr>
  <p:transition advTm="6832">
    <p:wheel spokes="2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- Στρογγυλεμένο ορθογώνιο"/>
          <p:cNvSpPr/>
          <p:nvPr/>
        </p:nvSpPr>
        <p:spPr>
          <a:xfrm>
            <a:off x="928662" y="1643050"/>
            <a:ext cx="1800200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Κίνηση προς τα μπρος</a:t>
            </a:r>
            <a:endParaRPr lang="el-GR" dirty="0"/>
          </a:p>
        </p:txBody>
      </p:sp>
      <p:sp>
        <p:nvSpPr>
          <p:cNvPr id="8" name="7 - Βέλος λυγισμένο προς τα επάνω"/>
          <p:cNvSpPr/>
          <p:nvPr/>
        </p:nvSpPr>
        <p:spPr>
          <a:xfrm rot="10800000" flipH="1">
            <a:off x="5857884" y="928670"/>
            <a:ext cx="1285884" cy="642942"/>
          </a:xfrm>
          <a:prstGeom prst="bentUpArrow">
            <a:avLst>
              <a:gd name="adj1" fmla="val 21152"/>
              <a:gd name="adj2" fmla="val 2054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11 - Στρογγυλεμένο ορθογώνιο"/>
          <p:cNvSpPr/>
          <p:nvPr/>
        </p:nvSpPr>
        <p:spPr>
          <a:xfrm>
            <a:off x="6143636" y="1643050"/>
            <a:ext cx="1800200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Κίνηση προς τα πίσω</a:t>
            </a:r>
            <a:endParaRPr lang="el-GR" dirty="0"/>
          </a:p>
        </p:txBody>
      </p:sp>
      <p:sp>
        <p:nvSpPr>
          <p:cNvPr id="14" name="13 - Βέλος προς τα κάτω"/>
          <p:cNvSpPr/>
          <p:nvPr/>
        </p:nvSpPr>
        <p:spPr>
          <a:xfrm>
            <a:off x="4857752" y="1357298"/>
            <a:ext cx="142876" cy="2071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14 - Στρογγυλεμένο ορθογώνιο"/>
          <p:cNvSpPr/>
          <p:nvPr/>
        </p:nvSpPr>
        <p:spPr>
          <a:xfrm>
            <a:off x="2500298" y="3500438"/>
            <a:ext cx="1800200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Κίνηση προς τα δεξιά</a:t>
            </a:r>
            <a:endParaRPr lang="el-GR" dirty="0"/>
          </a:p>
        </p:txBody>
      </p:sp>
      <p:sp>
        <p:nvSpPr>
          <p:cNvPr id="16" name="15 - Στρογγυλεμένο ορθογώνιο"/>
          <p:cNvSpPr/>
          <p:nvPr/>
        </p:nvSpPr>
        <p:spPr>
          <a:xfrm>
            <a:off x="4572000" y="3500438"/>
            <a:ext cx="1800200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Κίνηση προς τα αριστερά</a:t>
            </a:r>
            <a:endParaRPr lang="el-GR" dirty="0"/>
          </a:p>
        </p:txBody>
      </p:sp>
      <p:sp>
        <p:nvSpPr>
          <p:cNvPr id="11" name="10 - Διάγραμμα ροής: Απόφαση"/>
          <p:cNvSpPr/>
          <p:nvPr/>
        </p:nvSpPr>
        <p:spPr>
          <a:xfrm>
            <a:off x="2928926" y="285728"/>
            <a:ext cx="2928958" cy="136815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Επιλογή πορείας </a:t>
            </a:r>
            <a:endParaRPr lang="el-GR" dirty="0"/>
          </a:p>
        </p:txBody>
      </p:sp>
      <p:sp>
        <p:nvSpPr>
          <p:cNvPr id="17" name="16 - Βέλος προς τα κάτω"/>
          <p:cNvSpPr/>
          <p:nvPr/>
        </p:nvSpPr>
        <p:spPr>
          <a:xfrm>
            <a:off x="3714744" y="1357298"/>
            <a:ext cx="142876" cy="2071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17 - Βέλος προς τα κάτω"/>
          <p:cNvSpPr/>
          <p:nvPr/>
        </p:nvSpPr>
        <p:spPr>
          <a:xfrm>
            <a:off x="4429124" y="0"/>
            <a:ext cx="142876" cy="2857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0" name="19 - Βέλος λυγισμένο προς τα επάνω"/>
          <p:cNvSpPr/>
          <p:nvPr/>
        </p:nvSpPr>
        <p:spPr>
          <a:xfrm rot="10800000">
            <a:off x="1500166" y="1000108"/>
            <a:ext cx="1428760" cy="571504"/>
          </a:xfrm>
          <a:prstGeom prst="bentUpArrow">
            <a:avLst>
              <a:gd name="adj1" fmla="val 15917"/>
              <a:gd name="adj2" fmla="val 18014"/>
              <a:gd name="adj3" fmla="val 304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12 - Βέλος προς τα κάτω"/>
          <p:cNvSpPr/>
          <p:nvPr/>
        </p:nvSpPr>
        <p:spPr>
          <a:xfrm>
            <a:off x="4357686" y="1714488"/>
            <a:ext cx="142876" cy="41434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18 - Αριστερό βέλος"/>
          <p:cNvSpPr/>
          <p:nvPr/>
        </p:nvSpPr>
        <p:spPr>
          <a:xfrm>
            <a:off x="428596" y="5715016"/>
            <a:ext cx="4071966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20 - Βέλος προς τα επάνω"/>
          <p:cNvSpPr/>
          <p:nvPr/>
        </p:nvSpPr>
        <p:spPr>
          <a:xfrm>
            <a:off x="357158" y="0"/>
            <a:ext cx="142876" cy="58578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</p:cSld>
  <p:clrMapOvr>
    <a:masterClrMapping/>
  </p:clrMapOvr>
  <p:transition spd="med" advTm="5461">
    <p:wheel spokes="2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- TextBox"/>
          <p:cNvSpPr txBox="1"/>
          <p:nvPr/>
        </p:nvSpPr>
        <p:spPr>
          <a:xfrm>
            <a:off x="642910" y="285728"/>
            <a:ext cx="8001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Η εφαρμογή στο κινητό τηλέφωνο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1500174"/>
            <a:ext cx="1857388" cy="3531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7620" y="2071678"/>
            <a:ext cx="4190987" cy="2357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8 - Επεξήγηση με γραμμή 2 (γραμμή έμφασης και περιγράμματος)"/>
          <p:cNvSpPr/>
          <p:nvPr/>
        </p:nvSpPr>
        <p:spPr>
          <a:xfrm>
            <a:off x="4572000" y="5143512"/>
            <a:ext cx="1500198" cy="1143008"/>
          </a:xfrm>
          <a:prstGeom prst="accentBorderCallout2">
            <a:avLst>
              <a:gd name="adj1" fmla="val -97083"/>
              <a:gd name="adj2" fmla="val 127118"/>
              <a:gd name="adj3" fmla="val -3750"/>
              <a:gd name="adj4" fmla="val 55238"/>
              <a:gd name="adj5" fmla="val -83332"/>
              <a:gd name="adj6" fmla="val -349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Επιλογή πορείας</a:t>
            </a:r>
            <a:endParaRPr lang="el-GR" dirty="0"/>
          </a:p>
        </p:txBody>
      </p:sp>
      <p:sp>
        <p:nvSpPr>
          <p:cNvPr id="10" name="9 - Επεξήγηση με γραμμή 2 (γραμμή έμφασης και περιγράμματος)"/>
          <p:cNvSpPr/>
          <p:nvPr/>
        </p:nvSpPr>
        <p:spPr>
          <a:xfrm>
            <a:off x="7000892" y="5214950"/>
            <a:ext cx="1428760" cy="928694"/>
          </a:xfrm>
          <a:prstGeom prst="accentBorderCallout2">
            <a:avLst>
              <a:gd name="adj1" fmla="val 288"/>
              <a:gd name="adj2" fmla="val -333"/>
              <a:gd name="adj3" fmla="val -164708"/>
              <a:gd name="adj4" fmla="val 114583"/>
              <a:gd name="adj5" fmla="val -259722"/>
              <a:gd name="adj6" fmla="val -123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Επιλογή ταχύτητας</a:t>
            </a:r>
            <a:endParaRPr lang="el-GR" dirty="0"/>
          </a:p>
        </p:txBody>
      </p:sp>
      <p:sp>
        <p:nvSpPr>
          <p:cNvPr id="11" name="10 - Επεξήγηση με γραμμή 2"/>
          <p:cNvSpPr/>
          <p:nvPr/>
        </p:nvSpPr>
        <p:spPr>
          <a:xfrm>
            <a:off x="3571868" y="1214422"/>
            <a:ext cx="2143140" cy="785818"/>
          </a:xfrm>
          <a:prstGeom prst="borderCallout2">
            <a:avLst>
              <a:gd name="adj1" fmla="val 46629"/>
              <a:gd name="adj2" fmla="val -333"/>
              <a:gd name="adj3" fmla="val 118144"/>
              <a:gd name="adj4" fmla="val -14889"/>
              <a:gd name="adj5" fmla="val 177954"/>
              <a:gd name="adj6" fmla="val 204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Ένδειξη Σύνδεσης με το</a:t>
            </a:r>
            <a:r>
              <a:rPr lang="en-US" dirty="0" smtClean="0"/>
              <a:t> BT </a:t>
            </a:r>
            <a:r>
              <a:rPr lang="el-GR" dirty="0" smtClean="0"/>
              <a:t>του </a:t>
            </a:r>
            <a:r>
              <a:rPr lang="en-US" dirty="0" err="1" smtClean="0"/>
              <a:t>Arduino</a:t>
            </a:r>
            <a:endParaRPr lang="el-GR" dirty="0"/>
          </a:p>
        </p:txBody>
      </p:sp>
      <p:sp>
        <p:nvSpPr>
          <p:cNvPr id="12" name="11 - Επεξήγηση με γραμμή 2"/>
          <p:cNvSpPr/>
          <p:nvPr/>
        </p:nvSpPr>
        <p:spPr>
          <a:xfrm>
            <a:off x="6786578" y="1214422"/>
            <a:ext cx="1428760" cy="7143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9166"/>
              <a:gd name="adj6" fmla="val -89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Έλεγχος κόρνας</a:t>
            </a:r>
            <a:endParaRPr lang="el-GR" dirty="0"/>
          </a:p>
        </p:txBody>
      </p:sp>
    </p:spTree>
  </p:cSld>
  <p:clrMapOvr>
    <a:masterClrMapping/>
  </p:clrMapOvr>
  <p:transition spd="med" advTm="7738">
    <p:split orient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_20190403_123547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48000" y="2286000"/>
            <a:ext cx="3048000" cy="2286000"/>
          </a:xfrm>
          <a:prstGeom prst="rect">
            <a:avLst/>
          </a:prstGeom>
        </p:spPr>
      </p:pic>
      <p:sp>
        <p:nvSpPr>
          <p:cNvPr id="3" name="2 - TextBox"/>
          <p:cNvSpPr txBox="1"/>
          <p:nvPr/>
        </p:nvSpPr>
        <p:spPr>
          <a:xfrm>
            <a:off x="2857488" y="1357298"/>
            <a:ext cx="278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Το όχημα σε κίνηση</a:t>
            </a:r>
            <a:endParaRPr lang="el-GR" dirty="0"/>
          </a:p>
        </p:txBody>
      </p:sp>
      <p:pic>
        <p:nvPicPr>
          <p:cNvPr id="5" name="VID_20190403_123547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48000" y="2286000"/>
            <a:ext cx="3048000" cy="2286000"/>
          </a:xfrm>
          <a:prstGeom prst="rect">
            <a:avLst/>
          </a:prstGeom>
        </p:spPr>
      </p:pic>
    </p:spTree>
  </p:cSld>
  <p:clrMapOvr>
    <a:masterClrMapping/>
  </p:clrMapOvr>
  <p:transition advTm="296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1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TextBox"/>
          <p:cNvSpPr txBox="1"/>
          <p:nvPr/>
        </p:nvSpPr>
        <p:spPr>
          <a:xfrm>
            <a:off x="500034" y="714356"/>
            <a:ext cx="8143932" cy="5078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l-GR" dirty="0" smtClean="0">
                <a:solidFill>
                  <a:srgbClr val="FF0000"/>
                </a:solidFill>
              </a:rPr>
              <a:t>Η Ομάδα Ρομποτικής </a:t>
            </a:r>
            <a:r>
              <a:rPr lang="en-US" dirty="0" err="1" smtClean="0">
                <a:solidFill>
                  <a:srgbClr val="FF0000"/>
                </a:solidFill>
              </a:rPr>
              <a:t>RoboComb</a:t>
            </a:r>
            <a:r>
              <a:rPr lang="el-GR" dirty="0" smtClean="0">
                <a:solidFill>
                  <a:srgbClr val="FF0000"/>
                </a:solidFill>
              </a:rPr>
              <a:t> του Γυμνασίου </a:t>
            </a:r>
            <a:r>
              <a:rPr lang="el-GR" dirty="0" err="1" smtClean="0">
                <a:solidFill>
                  <a:srgbClr val="FF0000"/>
                </a:solidFill>
              </a:rPr>
              <a:t>Σκουτάρεως</a:t>
            </a:r>
            <a:r>
              <a:rPr lang="el-GR" dirty="0" smtClean="0">
                <a:solidFill>
                  <a:srgbClr val="FF0000"/>
                </a:solidFill>
              </a:rPr>
              <a:t> Σερρών</a:t>
            </a:r>
          </a:p>
          <a:p>
            <a:r>
              <a:rPr lang="el-GR" dirty="0" smtClean="0">
                <a:solidFill>
                  <a:srgbClr val="FF0000"/>
                </a:solidFill>
              </a:rPr>
              <a:t>σε συνεργασία με τη Δημόσια Κεντρική Βιβλιοθήκη  Σερρών</a:t>
            </a:r>
          </a:p>
          <a:p>
            <a:endParaRPr lang="el-GR" dirty="0" smtClean="0"/>
          </a:p>
          <a:p>
            <a:endParaRPr lang="el-GR" dirty="0" smtClean="0"/>
          </a:p>
          <a:p>
            <a:pPr algn="ctr"/>
            <a:r>
              <a:rPr lang="el-GR" dirty="0" smtClean="0"/>
              <a:t>Οι μαθητές :</a:t>
            </a:r>
          </a:p>
          <a:p>
            <a:endParaRPr lang="el-GR" dirty="0" smtClean="0"/>
          </a:p>
          <a:p>
            <a:pPr marL="342900" indent="-342900">
              <a:buAutoNum type="arabicPeriod"/>
            </a:pPr>
            <a:r>
              <a:rPr lang="el-GR" dirty="0" smtClean="0"/>
              <a:t>Κωνσταντίνα </a:t>
            </a:r>
            <a:r>
              <a:rPr lang="el-GR" dirty="0" err="1" smtClean="0"/>
              <a:t>Πολυζωίδου</a:t>
            </a:r>
            <a:endParaRPr lang="el-GR" dirty="0" smtClean="0"/>
          </a:p>
          <a:p>
            <a:pPr marL="342900" indent="-342900">
              <a:buAutoNum type="arabicPeriod"/>
            </a:pPr>
            <a:r>
              <a:rPr lang="el-GR" dirty="0" err="1" smtClean="0"/>
              <a:t>Μαλέτσκα</a:t>
            </a:r>
            <a:r>
              <a:rPr lang="el-GR" dirty="0" smtClean="0"/>
              <a:t> </a:t>
            </a:r>
            <a:r>
              <a:rPr lang="el-GR" dirty="0" err="1" smtClean="0"/>
              <a:t>Ραφαηλία</a:t>
            </a:r>
            <a:endParaRPr lang="el-GR" dirty="0" smtClean="0"/>
          </a:p>
          <a:p>
            <a:pPr marL="342900" indent="-342900">
              <a:buAutoNum type="arabicPeriod"/>
            </a:pPr>
            <a:r>
              <a:rPr lang="el-GR" dirty="0" err="1" smtClean="0"/>
              <a:t>Τσομπανούδη</a:t>
            </a:r>
            <a:r>
              <a:rPr lang="el-GR" dirty="0" smtClean="0"/>
              <a:t> </a:t>
            </a:r>
            <a:r>
              <a:rPr lang="el-GR" dirty="0" err="1" smtClean="0"/>
              <a:t>Κορίνα</a:t>
            </a:r>
            <a:endParaRPr lang="el-GR" dirty="0" smtClean="0"/>
          </a:p>
          <a:p>
            <a:pPr marL="342900" indent="-342900">
              <a:buAutoNum type="arabicPeriod"/>
            </a:pPr>
            <a:r>
              <a:rPr lang="el-GR" dirty="0" smtClean="0"/>
              <a:t>Δεληγιάννη </a:t>
            </a:r>
            <a:r>
              <a:rPr lang="el-GR" dirty="0" err="1" smtClean="0"/>
              <a:t>Θωμαίς</a:t>
            </a:r>
            <a:endParaRPr lang="el-GR" dirty="0" smtClean="0"/>
          </a:p>
          <a:p>
            <a:pPr marL="342900" indent="-342900">
              <a:buAutoNum type="arabicPeriod"/>
            </a:pPr>
            <a:r>
              <a:rPr lang="el-GR" dirty="0" err="1" smtClean="0"/>
              <a:t>Μηλιούδης</a:t>
            </a:r>
            <a:r>
              <a:rPr lang="el-GR" dirty="0" smtClean="0"/>
              <a:t> Μιχάλης</a:t>
            </a:r>
          </a:p>
          <a:p>
            <a:pPr marL="342900" indent="-342900">
              <a:buAutoNum type="arabicPeriod"/>
            </a:pPr>
            <a:endParaRPr lang="el-GR" dirty="0" smtClean="0"/>
          </a:p>
          <a:p>
            <a:pPr marL="342900" indent="-342900"/>
            <a:r>
              <a:rPr lang="el-GR" dirty="0" smtClean="0"/>
              <a:t>                                </a:t>
            </a:r>
          </a:p>
          <a:p>
            <a:pPr marL="342900" indent="-342900"/>
            <a:endParaRPr lang="el-GR" dirty="0" smtClean="0"/>
          </a:p>
          <a:p>
            <a:pPr marL="342900" indent="-342900" algn="ctr"/>
            <a:r>
              <a:rPr lang="el-GR" dirty="0" smtClean="0"/>
              <a:t>  και οι εκπαιδευτικοί</a:t>
            </a:r>
          </a:p>
          <a:p>
            <a:pPr marL="342900" indent="-342900"/>
            <a:endParaRPr lang="el-GR" dirty="0" smtClean="0"/>
          </a:p>
          <a:p>
            <a:pPr marL="342900" indent="-342900">
              <a:buAutoNum type="arabicPeriod"/>
            </a:pPr>
            <a:r>
              <a:rPr lang="el-GR" dirty="0" err="1" smtClean="0"/>
              <a:t>Καρακώτσου</a:t>
            </a:r>
            <a:r>
              <a:rPr lang="el-GR" dirty="0" smtClean="0"/>
              <a:t> Χριστίνα, Φυσικός</a:t>
            </a:r>
          </a:p>
          <a:p>
            <a:pPr marL="342900" indent="-342900">
              <a:buAutoNum type="arabicPeriod"/>
            </a:pPr>
            <a:r>
              <a:rPr lang="el-GR" dirty="0" smtClean="0"/>
              <a:t>Σαββατιανού Μαρία, Πληροφορικός-Μαθηματικός</a:t>
            </a:r>
            <a:endParaRPr lang="el-GR" dirty="0"/>
          </a:p>
        </p:txBody>
      </p:sp>
    </p:spTree>
  </p:cSld>
  <p:clrMapOvr>
    <a:masterClrMapping/>
  </p:clrMapOvr>
  <p:transition spd="med" advTm="10156">
    <p:wedg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TextBox"/>
          <p:cNvSpPr txBox="1"/>
          <p:nvPr/>
        </p:nvSpPr>
        <p:spPr>
          <a:xfrm>
            <a:off x="1714480" y="857232"/>
            <a:ext cx="583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l-GR" sz="32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Ευχαριστούμε για την προσοχή σας</a:t>
            </a:r>
            <a:endParaRPr lang="el-GR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028" name="Picture 4" descr="C:\Program Files (x86)\Microsoft Office\MEDIA\CAGCAT10\j0212957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40" y="2857496"/>
            <a:ext cx="2428892" cy="1149401"/>
          </a:xfrm>
          <a:prstGeom prst="rect">
            <a:avLst/>
          </a:prstGeom>
          <a:noFill/>
        </p:spPr>
      </p:pic>
      <p:sp>
        <p:nvSpPr>
          <p:cNvPr id="7" name="6 - TextBox"/>
          <p:cNvSpPr txBox="1"/>
          <p:nvPr/>
        </p:nvSpPr>
        <p:spPr>
          <a:xfrm>
            <a:off x="571472" y="5357826"/>
            <a:ext cx="800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tx2">
                    <a:lumMod val="75000"/>
                  </a:schemeClr>
                </a:solidFill>
              </a:rPr>
              <a:t>Ευχαριστούμε τη Δημόσια  Κεντρική Βιβλιοθήκη Σερρών </a:t>
            </a:r>
          </a:p>
          <a:p>
            <a:pPr algn="ctr"/>
            <a:r>
              <a:rPr lang="el-GR" dirty="0" smtClean="0">
                <a:solidFill>
                  <a:schemeClr val="tx2">
                    <a:lumMod val="75000"/>
                  </a:schemeClr>
                </a:solidFill>
              </a:rPr>
              <a:t>για την παραχώρηση του εξοπλισμού και τη συνεργασία.</a:t>
            </a:r>
            <a:endParaRPr lang="el-GR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 advTm="7941">
    <p:zo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/>
          <p:cNvPicPr>
            <a:picLocks noGrp="1" noChangeAspect="1" noChangeArrowheads="1"/>
          </p:cNvPicPr>
          <p:nvPr>
            <p:ph type="ctrTitle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331913" y="1844675"/>
            <a:ext cx="5761037" cy="3740150"/>
          </a:xfrm>
          <a:noFill/>
        </p:spPr>
      </p:pic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1116013" y="549275"/>
            <a:ext cx="66960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b="1"/>
              <a:t>Ο μικροελεγκτής </a:t>
            </a:r>
            <a:r>
              <a:rPr lang="en-US" b="1"/>
              <a:t>ARDUINO UNO</a:t>
            </a:r>
            <a:endParaRPr lang="el-GR" b="1"/>
          </a:p>
        </p:txBody>
      </p:sp>
      <p:sp>
        <p:nvSpPr>
          <p:cNvPr id="3076" name="Line 6"/>
          <p:cNvSpPr>
            <a:spLocks noChangeShapeType="1"/>
          </p:cNvSpPr>
          <p:nvPr/>
        </p:nvSpPr>
        <p:spPr bwMode="auto">
          <a:xfrm flipV="1">
            <a:off x="6443663" y="4005263"/>
            <a:ext cx="1439862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l-GR"/>
          </a:p>
        </p:txBody>
      </p:sp>
      <p:sp>
        <p:nvSpPr>
          <p:cNvPr id="3077" name="Text Box 7"/>
          <p:cNvSpPr txBox="1">
            <a:spLocks noChangeArrowheads="1"/>
          </p:cNvSpPr>
          <p:nvPr/>
        </p:nvSpPr>
        <p:spPr bwMode="auto">
          <a:xfrm>
            <a:off x="7092950" y="3573463"/>
            <a:ext cx="18716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/>
              <a:t>Ο μικροελεγκτής</a:t>
            </a:r>
          </a:p>
        </p:txBody>
      </p:sp>
      <p:sp>
        <p:nvSpPr>
          <p:cNvPr id="3078" name="Line 8"/>
          <p:cNvSpPr>
            <a:spLocks noChangeShapeType="1"/>
          </p:cNvSpPr>
          <p:nvPr/>
        </p:nvSpPr>
        <p:spPr bwMode="auto">
          <a:xfrm flipV="1">
            <a:off x="1258888" y="5300663"/>
            <a:ext cx="504825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l-GR"/>
          </a:p>
        </p:txBody>
      </p:sp>
      <p:sp>
        <p:nvSpPr>
          <p:cNvPr id="3079" name="Text Box 9"/>
          <p:cNvSpPr txBox="1">
            <a:spLocks noChangeArrowheads="1"/>
          </p:cNvSpPr>
          <p:nvPr/>
        </p:nvSpPr>
        <p:spPr bwMode="auto">
          <a:xfrm>
            <a:off x="6300788" y="1125538"/>
            <a:ext cx="25193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u="sng"/>
              <a:t>Ψηφιακές θύρες εισόδου-εξόδου</a:t>
            </a:r>
          </a:p>
        </p:txBody>
      </p:sp>
      <p:sp>
        <p:nvSpPr>
          <p:cNvPr id="3080" name="Line 10"/>
          <p:cNvSpPr>
            <a:spLocks noChangeShapeType="1"/>
          </p:cNvSpPr>
          <p:nvPr/>
        </p:nvSpPr>
        <p:spPr bwMode="auto">
          <a:xfrm flipV="1">
            <a:off x="5580063" y="1700213"/>
            <a:ext cx="936625" cy="504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l-GR"/>
          </a:p>
        </p:txBody>
      </p:sp>
      <p:sp>
        <p:nvSpPr>
          <p:cNvPr id="3081" name="Text Box 11"/>
          <p:cNvSpPr txBox="1">
            <a:spLocks noChangeArrowheads="1"/>
          </p:cNvSpPr>
          <p:nvPr/>
        </p:nvSpPr>
        <p:spPr bwMode="auto">
          <a:xfrm>
            <a:off x="4859338" y="6165850"/>
            <a:ext cx="360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u="sng"/>
              <a:t>Αναλογικές θύρες εισόδου</a:t>
            </a:r>
          </a:p>
        </p:txBody>
      </p:sp>
      <p:sp>
        <p:nvSpPr>
          <p:cNvPr id="3082" name="Line 12"/>
          <p:cNvSpPr>
            <a:spLocks noChangeShapeType="1"/>
          </p:cNvSpPr>
          <p:nvPr/>
        </p:nvSpPr>
        <p:spPr bwMode="auto">
          <a:xfrm flipH="1" flipV="1">
            <a:off x="5867400" y="5445125"/>
            <a:ext cx="936625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l-GR"/>
          </a:p>
        </p:txBody>
      </p:sp>
      <p:sp>
        <p:nvSpPr>
          <p:cNvPr id="3083" name="Text Box 13"/>
          <p:cNvSpPr txBox="1">
            <a:spLocks noChangeArrowheads="1"/>
          </p:cNvSpPr>
          <p:nvPr/>
        </p:nvSpPr>
        <p:spPr bwMode="auto">
          <a:xfrm>
            <a:off x="900113" y="6021388"/>
            <a:ext cx="17287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u="sng"/>
              <a:t>τροφοδοσία</a:t>
            </a:r>
          </a:p>
        </p:txBody>
      </p:sp>
    </p:spTree>
  </p:cSld>
  <p:clrMapOvr>
    <a:masterClrMapping/>
  </p:clrMapOvr>
  <p:transition advTm="5023"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74638"/>
            <a:ext cx="8497888" cy="14255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l-GR" sz="2800" dirty="0" smtClean="0"/>
              <a:t/>
            </a:r>
            <a:br>
              <a:rPr lang="el-GR" sz="2800" dirty="0" smtClean="0"/>
            </a:br>
            <a:r>
              <a:rPr lang="el-GR" sz="2800" dirty="0" smtClean="0"/>
              <a:t/>
            </a:r>
            <a:br>
              <a:rPr lang="el-GR" sz="2800" dirty="0" smtClean="0"/>
            </a:br>
            <a:r>
              <a:rPr lang="el-GR" sz="2800" dirty="0" smtClean="0"/>
              <a:t>Περιβάλλον προγραμματισμού</a:t>
            </a:r>
            <a:r>
              <a:rPr lang="el-GR" sz="3800" dirty="0" smtClean="0"/>
              <a:t/>
            </a:r>
            <a:br>
              <a:rPr lang="el-GR" sz="3800" dirty="0" smtClean="0"/>
            </a:br>
            <a:r>
              <a:rPr lang="el-GR" sz="3800" dirty="0" smtClean="0"/>
              <a:t/>
            </a:r>
            <a:br>
              <a:rPr lang="el-GR" sz="3800" dirty="0" smtClean="0"/>
            </a:br>
            <a:r>
              <a:rPr lang="el-GR" sz="1500" dirty="0" smtClean="0"/>
              <a:t> </a:t>
            </a:r>
            <a:r>
              <a:rPr lang="el-GR" sz="2000" dirty="0" err="1" smtClean="0"/>
              <a:t>●περιβάλλον</a:t>
            </a:r>
            <a:r>
              <a:rPr lang="el-GR" sz="2000" dirty="0" smtClean="0"/>
              <a:t>  προγραμματισμού </a:t>
            </a:r>
            <a:r>
              <a:rPr lang="el-GR" sz="2000" dirty="0" err="1" smtClean="0"/>
              <a:t>Arduino</a:t>
            </a:r>
            <a:r>
              <a:rPr lang="el-GR" sz="2000" dirty="0" smtClean="0"/>
              <a:t> IDE. </a:t>
            </a:r>
            <a:br>
              <a:rPr lang="el-GR" sz="2000" dirty="0" smtClean="0"/>
            </a:br>
            <a:r>
              <a:rPr lang="el-GR" sz="2000" dirty="0" smtClean="0"/>
              <a:t/>
            </a:r>
            <a:br>
              <a:rPr lang="el-GR" sz="2000" dirty="0" smtClean="0"/>
            </a:br>
            <a:r>
              <a:rPr lang="el-GR" sz="2000" dirty="0" err="1" smtClean="0"/>
              <a:t>●συγγραφή</a:t>
            </a:r>
            <a:r>
              <a:rPr lang="el-GR" sz="2000" dirty="0" smtClean="0"/>
              <a:t>  κώδικα (βασίζεται στη γλώσσα C/C++) -&gt;  μεταγλώττιση  και  φόρτωση στη μονάδα .</a:t>
            </a:r>
          </a:p>
        </p:txBody>
      </p:sp>
      <p:pic>
        <p:nvPicPr>
          <p:cNvPr id="6147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571736" y="2643182"/>
            <a:ext cx="3336925" cy="3617912"/>
          </a:xfrm>
          <a:noFill/>
        </p:spPr>
      </p:pic>
    </p:spTree>
  </p:cSld>
  <p:clrMapOvr>
    <a:masterClrMapping/>
  </p:clrMapOvr>
  <p:transition advTm="5335"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23850" y="1628775"/>
            <a:ext cx="8362950" cy="4105275"/>
          </a:xfrm>
          <a:noFill/>
        </p:spPr>
      </p:pic>
      <p:sp>
        <p:nvSpPr>
          <p:cNvPr id="7171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 sz="1900" smtClean="0"/>
              <a:t>Η λογική του Arduino είναι πολύ απλή - στην ουσία υπάρχουν δύο βασικές συναρτήσεις, η </a:t>
            </a:r>
            <a:r>
              <a:rPr lang="el-GR" sz="1900" smtClean="0">
                <a:solidFill>
                  <a:srgbClr val="000099"/>
                </a:solidFill>
              </a:rPr>
              <a:t>setup()</a:t>
            </a:r>
            <a:r>
              <a:rPr lang="el-GR" sz="1900" smtClean="0"/>
              <a:t> και η </a:t>
            </a:r>
            <a:r>
              <a:rPr lang="el-GR" sz="1900" smtClean="0">
                <a:solidFill>
                  <a:srgbClr val="000099"/>
                </a:solidFill>
              </a:rPr>
              <a:t>loop()</a:t>
            </a:r>
          </a:p>
        </p:txBody>
      </p:sp>
    </p:spTree>
  </p:cSld>
  <p:clrMapOvr>
    <a:masterClrMapping/>
  </p:clrMapOvr>
  <p:transition advTm="6801"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Τίτλος"/>
          <p:cNvSpPr>
            <a:spLocks noGrp="1"/>
          </p:cNvSpPr>
          <p:nvPr>
            <p:ph type="title"/>
          </p:nvPr>
        </p:nvSpPr>
        <p:spPr>
          <a:xfrm>
            <a:off x="214282" y="274638"/>
            <a:ext cx="8472518" cy="1368412"/>
          </a:xfrm>
        </p:spPr>
        <p:txBody>
          <a:bodyPr>
            <a:normAutofit/>
          </a:bodyPr>
          <a:lstStyle/>
          <a:p>
            <a:pPr algn="ctr"/>
            <a:r>
              <a:rPr lang="el-GR" sz="2000" dirty="0" smtClean="0"/>
              <a:t>Μάθαμε τον προγραμματισμό του </a:t>
            </a:r>
            <a:r>
              <a:rPr lang="en-US" sz="2000" dirty="0" err="1" smtClean="0"/>
              <a:t>Arduino</a:t>
            </a:r>
            <a:r>
              <a:rPr lang="en-US" sz="2000" dirty="0" smtClean="0"/>
              <a:t> </a:t>
            </a:r>
            <a:r>
              <a:rPr lang="el-GR" sz="2000" dirty="0" smtClean="0"/>
              <a:t/>
            </a:r>
            <a:br>
              <a:rPr lang="el-GR" sz="2000" dirty="0" smtClean="0"/>
            </a:br>
            <a:r>
              <a:rPr lang="el-GR" sz="2000" dirty="0" smtClean="0"/>
              <a:t>με μελέτη απλών αυτοματισμών</a:t>
            </a:r>
            <a:endParaRPr lang="el-GR" sz="20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500166" y="2071678"/>
            <a:ext cx="5946266" cy="4173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4633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l-GR" sz="3200" dirty="0" smtClean="0"/>
              <a:t>1)Έλεγχος φωτισμού </a:t>
            </a:r>
            <a:r>
              <a:rPr lang="en-US" sz="3200" dirty="0" smtClean="0"/>
              <a:t>led</a:t>
            </a:r>
            <a:endParaRPr lang="el-GR" sz="32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28596" y="1643050"/>
            <a:ext cx="414340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314" y="1714488"/>
            <a:ext cx="407193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5304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2)</a:t>
            </a:r>
            <a:r>
              <a:rPr lang="el-GR" sz="3200" dirty="0" smtClean="0"/>
              <a:t> Έλεγχος φωτισμού </a:t>
            </a:r>
            <a:r>
              <a:rPr lang="en-US" sz="3200" dirty="0" smtClean="0"/>
              <a:t>led</a:t>
            </a:r>
            <a:r>
              <a:rPr lang="el-GR" sz="3200" dirty="0" smtClean="0"/>
              <a:t> </a:t>
            </a:r>
            <a:br>
              <a:rPr lang="el-GR" sz="3200" dirty="0" smtClean="0"/>
            </a:br>
            <a:r>
              <a:rPr lang="el-GR" sz="3200" dirty="0" smtClean="0"/>
              <a:t>με </a:t>
            </a:r>
            <a:r>
              <a:rPr lang="el-GR" sz="3200" dirty="0" err="1" smtClean="0"/>
              <a:t>φωτοαντίσταση</a:t>
            </a:r>
            <a:endParaRPr lang="el-GR" sz="3200" dirty="0" smtClean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643042" y="1643050"/>
            <a:ext cx="5891740" cy="441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5382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l-GR" sz="3200" dirty="0" smtClean="0"/>
              <a:t>3) Αυτοματισμός ήχου</a:t>
            </a:r>
            <a:endParaRPr lang="el-GR" sz="3200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1500174"/>
            <a:ext cx="603461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4087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TITLE" val="RoboComp_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Συγκέντρωση">
  <a:themeElements>
    <a:clrScheme name="Συγκέντρωση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Συγκέντρωση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Συγκέντρωση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590</TotalTime>
  <Words>645</Words>
  <Application>Microsoft Office PowerPoint</Application>
  <PresentationFormat>Προβολή στην οθόνη (4:3)</PresentationFormat>
  <Paragraphs>153</Paragraphs>
  <Slides>28</Slides>
  <Notes>28</Notes>
  <HiddenSlides>0</HiddenSlides>
  <MMClips>3</MMClip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28</vt:i4>
      </vt:variant>
    </vt:vector>
  </HeadingPairs>
  <TitlesOfParts>
    <vt:vector size="29" baseType="lpstr">
      <vt:lpstr>Συγκέντρωση</vt:lpstr>
      <vt:lpstr>Έλεγχος και Πλοήγηση ρομποτικού οχήματος με κινητό τηλέφωνο</vt:lpstr>
      <vt:lpstr>Τι είναι ένας μικροελεγκτής</vt:lpstr>
      <vt:lpstr>Διαφάνεια 3</vt:lpstr>
      <vt:lpstr>  Περιβάλλον προγραμματισμού   ●περιβάλλον  προγραμματισμού Arduino IDE.   ●συγγραφή  κώδικα (βασίζεται στη γλώσσα C/C++) -&gt;  μεταγλώττιση  και  φόρτωση στη μονάδα .</vt:lpstr>
      <vt:lpstr>Η λογική του Arduino είναι πολύ απλή - στην ουσία υπάρχουν δύο βασικές συναρτήσεις, η setup() και η loop()</vt:lpstr>
      <vt:lpstr>Μάθαμε τον προγραμματισμό του Arduino  με μελέτη απλών αυτοματισμών</vt:lpstr>
      <vt:lpstr>1)Έλεγχος φωτισμού led</vt:lpstr>
      <vt:lpstr>2) Έλεγχος φωτισμού led  με φωτοαντίσταση</vt:lpstr>
      <vt:lpstr>3) Αυτοματισμός ήχου</vt:lpstr>
      <vt:lpstr>Κατόπιν ξεκινήσαμε το έργο μας…     με την κατασκευή του οχήματος</vt:lpstr>
      <vt:lpstr>Υλικά για την κατασκευή</vt:lpstr>
      <vt:lpstr>Θεωρητική μελέτη για τους κινητήρες</vt:lpstr>
      <vt:lpstr>Διαφάνεια 13</vt:lpstr>
      <vt:lpstr>Έλεγχος κινητήρων</vt:lpstr>
      <vt:lpstr>Πλακέτα Βluetooth HC06 για Arduino</vt:lpstr>
      <vt:lpstr>Διαφάνεια 16</vt:lpstr>
      <vt:lpstr>Η συναρμολόγηση του οχήματος</vt:lpstr>
      <vt:lpstr>Η συναρμολόγηση</vt:lpstr>
      <vt:lpstr>Η συνέχεια…</vt:lpstr>
      <vt:lpstr>Το τελικό στάδιο της συναρμολόγησης</vt:lpstr>
      <vt:lpstr>Διαφάνεια 21</vt:lpstr>
      <vt:lpstr>Διαφάνεια 22</vt:lpstr>
      <vt:lpstr>Το πρόγραμμα του μικροελεγκτή</vt:lpstr>
      <vt:lpstr>Διαφάνεια 24</vt:lpstr>
      <vt:lpstr>Διαφάνεια 25</vt:lpstr>
      <vt:lpstr>Διαφάνεια 26</vt:lpstr>
      <vt:lpstr>Διαφάνεια 27</vt:lpstr>
      <vt:lpstr>Διαφάνεια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RoboComp_2</dc:title>
  <dc:creator>user</dc:creator>
  <cp:lastModifiedBy>user</cp:lastModifiedBy>
  <cp:revision>67</cp:revision>
  <dcterms:created xsi:type="dcterms:W3CDTF">2019-03-27T18:42:53Z</dcterms:created>
  <dcterms:modified xsi:type="dcterms:W3CDTF">2019-04-06T17:55:33Z</dcterms:modified>
</cp:coreProperties>
</file>